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5" r:id="rId9"/>
    <p:sldId id="276" r:id="rId10"/>
    <p:sldId id="277" r:id="rId11"/>
    <p:sldId id="264" r:id="rId12"/>
    <p:sldId id="265" r:id="rId13"/>
    <p:sldId id="278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4" r:id="rId22"/>
    <p:sldId id="279" r:id="rId23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4" d="100"/>
          <a:sy n="74" d="100"/>
        </p:scale>
        <p:origin x="1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itha Talla" userId="bf7d3e85ebcdf3b6" providerId="LiveId" clId="{96B708AA-C394-4D42-A438-FE6F53681FEB}"/>
    <pc:docChg chg="modSld">
      <pc:chgData name="Harshitha Talla" userId="bf7d3e85ebcdf3b6" providerId="LiveId" clId="{96B708AA-C394-4D42-A438-FE6F53681FEB}" dt="2026-01-06T04:19:31.019" v="7" actId="255"/>
      <pc:docMkLst>
        <pc:docMk/>
      </pc:docMkLst>
      <pc:sldChg chg="delSp modSp mod">
        <pc:chgData name="Harshitha Talla" userId="bf7d3e85ebcdf3b6" providerId="LiveId" clId="{96B708AA-C394-4D42-A438-FE6F53681FEB}" dt="2026-01-06T04:18:54.918" v="3"/>
        <pc:sldMkLst>
          <pc:docMk/>
          <pc:sldMk cId="109857222" sldId="256"/>
        </pc:sldMkLst>
        <pc:spChg chg="del mod">
          <ac:chgData name="Harshitha Talla" userId="bf7d3e85ebcdf3b6" providerId="LiveId" clId="{96B708AA-C394-4D42-A438-FE6F53681FEB}" dt="2026-01-06T04:18:54.918" v="3"/>
          <ac:spMkLst>
            <pc:docMk/>
            <pc:sldMk cId="109857222" sldId="256"/>
            <ac:spMk id="10" creationId="{5615C49F-BA61-5EA7-4E15-EDFB6DFF945A}"/>
          </ac:spMkLst>
        </pc:spChg>
      </pc:sldChg>
      <pc:sldChg chg="modSp mod">
        <pc:chgData name="Harshitha Talla" userId="bf7d3e85ebcdf3b6" providerId="LiveId" clId="{96B708AA-C394-4D42-A438-FE6F53681FEB}" dt="2026-01-06T04:19:31.019" v="7" actId="255"/>
        <pc:sldMkLst>
          <pc:docMk/>
          <pc:sldMk cId="1377205982" sldId="275"/>
        </pc:sldMkLst>
        <pc:spChg chg="mod">
          <ac:chgData name="Harshitha Talla" userId="bf7d3e85ebcdf3b6" providerId="LiveId" clId="{96B708AA-C394-4D42-A438-FE6F53681FEB}" dt="2026-01-06T04:19:31.019" v="7" actId="255"/>
          <ac:spMkLst>
            <pc:docMk/>
            <pc:sldMk cId="1377205982" sldId="275"/>
            <ac:spMk id="3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1881E-E91C-47D7-A79A-BBC75CCE2003}" type="datetimeFigureOut">
              <a:t>1/5/2026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8D01D-C3F3-4963-AF87-C850D6A3313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03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4D4F9-D8F7-9852-CB66-334AD153C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6F8EF5-3433-52EA-D338-C21FF7EBC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2388A4-E79B-48F1-9FAD-F67B2CCD4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E0880-75F6-C211-5B94-F267FB9137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0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69047-5DD1-A533-C15F-13BAABE26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3ED2C-D8D5-0DAD-F0C9-2A5A9774D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90D3DB-F89C-16A9-8C2C-9854E8168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1EEC3-E1D3-4C7B-0F81-DC48FC4B24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21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53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50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05/01/2026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05/01/2026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05/01/2026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05/01/2026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encoded.png">
            <a:extLst>
              <a:ext uri="{FF2B5EF4-FFF2-40B4-BE49-F238E27FC236}">
                <a16:creationId xmlns:a16="http://schemas.microsoft.com/office/drawing/2014/main" id="{6D0EA587-93A1-DC95-4178-85D3404DB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0742CCBF-4788-8E61-125F-260A8B14A17E}"/>
              </a:ext>
            </a:extLst>
          </p:cNvPr>
          <p:cNvSpPr/>
          <p:nvPr/>
        </p:nvSpPr>
        <p:spPr>
          <a:xfrm>
            <a:off x="4809583" y="794050"/>
            <a:ext cx="737939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>
                <a:solidFill>
                  <a:srgbClr val="1B1B27"/>
                </a:solidFill>
                <a:latin typeface="Calisto MT"/>
                <a:ea typeface="Alexandria"/>
                <a:cs typeface="Alexandria"/>
              </a:rPr>
              <a:t>Detecting Deception: An NLP Pipeline for Fake News Classification</a:t>
            </a:r>
            <a:endParaRPr lang="en-US" sz="3500">
              <a:solidFill>
                <a:srgbClr val="000000"/>
              </a:solidFill>
              <a:latin typeface="Calisto MT"/>
              <a:ea typeface="Alexandria"/>
              <a:cs typeface="Alexandria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3500" dirty="0">
              <a:solidFill>
                <a:srgbClr val="1B1B27"/>
              </a:solidFill>
              <a:latin typeface="Calisto MT"/>
              <a:cs typeface="Alexandria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9FD6AF05-80CD-B79D-DE4E-BC3D3FFEBE81}"/>
              </a:ext>
            </a:extLst>
          </p:cNvPr>
          <p:cNvSpPr/>
          <p:nvPr/>
        </p:nvSpPr>
        <p:spPr>
          <a:xfrm>
            <a:off x="4940917" y="287484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450"/>
              </a:lnSpc>
            </a:pPr>
            <a:endParaRPr lang="en-US" sz="3550" dirty="0">
              <a:solidFill>
                <a:srgbClr val="1B1B27"/>
              </a:solidFill>
              <a:latin typeface="Calisto MT"/>
              <a:cs typeface="Alexandria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96E37386-9CDA-DF12-E272-78BAD3B4B1FF}"/>
              </a:ext>
            </a:extLst>
          </p:cNvPr>
          <p:cNvSpPr/>
          <p:nvPr/>
        </p:nvSpPr>
        <p:spPr>
          <a:xfrm>
            <a:off x="4813078" y="2211017"/>
            <a:ext cx="7681045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rgbClr val="404155"/>
                </a:solidFill>
                <a:latin typeface="Calisto MT"/>
              </a:rPr>
              <a:t>From classical machine learning to state-of-the-art Transformers, this project explores the evolution of text classification. We aim to build a robust system capable of distinguishing reliable journalism from fabricated narratives, </a:t>
            </a:r>
            <a:r>
              <a:rPr lang="en-US" err="1">
                <a:solidFill>
                  <a:srgbClr val="404155"/>
                </a:solidFill>
                <a:latin typeface="Calisto MT"/>
              </a:rPr>
              <a:t>prioritising</a:t>
            </a:r>
            <a:r>
              <a:rPr lang="en-US" dirty="0">
                <a:solidFill>
                  <a:srgbClr val="404155"/>
                </a:solidFill>
                <a:latin typeface="Calisto MT"/>
              </a:rPr>
              <a:t> </a:t>
            </a:r>
            <a:r>
              <a:rPr lang="en-US" err="1">
                <a:solidFill>
                  <a:srgbClr val="404155"/>
                </a:solidFill>
                <a:latin typeface="Calisto MT"/>
              </a:rPr>
              <a:t>generalisation</a:t>
            </a:r>
            <a:r>
              <a:rPr lang="en-US" dirty="0">
                <a:solidFill>
                  <a:srgbClr val="404155"/>
                </a:solidFill>
                <a:latin typeface="Calisto MT"/>
              </a:rPr>
              <a:t> over simple </a:t>
            </a:r>
            <a:r>
              <a:rPr lang="en-US" err="1">
                <a:solidFill>
                  <a:srgbClr val="404155"/>
                </a:solidFill>
                <a:latin typeface="Calisto MT"/>
              </a:rPr>
              <a:t>memorisation</a:t>
            </a:r>
            <a:r>
              <a:rPr lang="en-US" dirty="0">
                <a:solidFill>
                  <a:srgbClr val="404155"/>
                </a:solidFill>
                <a:latin typeface="Calisto MT"/>
              </a:rPr>
              <a:t>.</a:t>
            </a:r>
            <a:endParaRPr lang="en-US" dirty="0">
              <a:solidFill>
                <a:srgbClr val="000000"/>
              </a:solidFill>
              <a:latin typeface="Calisto MT"/>
            </a:endParaRPr>
          </a:p>
          <a:p>
            <a:pPr marL="0" indent="0" algn="l">
              <a:lnSpc>
                <a:spcPts val="3550"/>
              </a:lnSpc>
              <a:buNone/>
            </a:pPr>
            <a:endParaRPr lang="en-US" sz="2200" dirty="0">
              <a:solidFill>
                <a:srgbClr val="404155"/>
              </a:solidFill>
              <a:latin typeface="Calisto MT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F152D7B-ACDB-86E0-BE11-F031BCAACA3E}"/>
              </a:ext>
            </a:extLst>
          </p:cNvPr>
          <p:cNvSpPr/>
          <p:nvPr/>
        </p:nvSpPr>
        <p:spPr>
          <a:xfrm>
            <a:off x="9200973" y="4348956"/>
            <a:ext cx="3296364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550"/>
              </a:lnSpc>
              <a:buNone/>
            </a:pPr>
            <a:endParaRPr lang="en-US" sz="2200" dirty="0">
              <a:solidFill>
                <a:srgbClr val="404155"/>
              </a:solidFill>
              <a:latin typeface="Calisto MT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9D3881F3-5C6D-82BA-C868-EDA883D2DD4A}"/>
              </a:ext>
            </a:extLst>
          </p:cNvPr>
          <p:cNvSpPr/>
          <p:nvPr/>
        </p:nvSpPr>
        <p:spPr>
          <a:xfrm>
            <a:off x="5281078" y="6163110"/>
            <a:ext cx="721625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550"/>
              </a:lnSpc>
              <a:buNone/>
            </a:pPr>
            <a:endParaRPr lang="en-US" sz="2200" dirty="0">
              <a:solidFill>
                <a:srgbClr val="404155"/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628" y="0"/>
            <a:ext cx="4572000" cy="6867228"/>
          </a:xfrm>
          <a:prstGeom prst="rect">
            <a:avLst/>
          </a:prstGeom>
        </p:spPr>
      </p:pic>
      <p:sp>
        <p:nvSpPr>
          <p:cNvPr id="17" name="Shape 14"/>
          <p:cNvSpPr/>
          <p:nvPr/>
        </p:nvSpPr>
        <p:spPr>
          <a:xfrm>
            <a:off x="4716871" y="1694840"/>
            <a:ext cx="6785173" cy="2203351"/>
          </a:xfrm>
          <a:prstGeom prst="roundRect">
            <a:avLst>
              <a:gd name="adj" fmla="val 227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5028052" y="1539699"/>
            <a:ext cx="6772473" cy="3465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740482" y="1695077"/>
            <a:ext cx="3144540" cy="190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083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Step Output</a:t>
            </a:r>
            <a:endParaRPr lang="en-US" sz="1083" dirty="0"/>
          </a:p>
        </p:txBody>
      </p:sp>
      <p:sp>
        <p:nvSpPr>
          <p:cNvPr id="20" name="Text 17"/>
          <p:cNvSpPr/>
          <p:nvPr/>
        </p:nvSpPr>
        <p:spPr>
          <a:xfrm>
            <a:off x="8129893" y="1695077"/>
            <a:ext cx="3144540" cy="190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083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</a:t>
            </a:r>
            <a:endParaRPr lang="en-US" sz="1083" dirty="0"/>
          </a:p>
        </p:txBody>
      </p:sp>
      <p:sp>
        <p:nvSpPr>
          <p:cNvPr id="21" name="Shape 18"/>
          <p:cNvSpPr/>
          <p:nvPr/>
        </p:nvSpPr>
        <p:spPr>
          <a:xfrm>
            <a:off x="4621221" y="1963762"/>
            <a:ext cx="6772473" cy="5627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4740482" y="2041649"/>
            <a:ext cx="3144540" cy="190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083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Original Text</a:t>
            </a:r>
            <a:endParaRPr lang="en-US" sz="1083" dirty="0"/>
          </a:p>
        </p:txBody>
      </p:sp>
      <p:sp>
        <p:nvSpPr>
          <p:cNvPr id="23" name="Text 20"/>
          <p:cNvSpPr/>
          <p:nvPr/>
        </p:nvSpPr>
        <p:spPr>
          <a:xfrm>
            <a:off x="8129893" y="2041648"/>
            <a:ext cx="3144540" cy="406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083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"The government announced new climate policies today"</a:t>
            </a:r>
            <a:endParaRPr lang="en-US" sz="1083" dirty="0"/>
          </a:p>
        </p:txBody>
      </p:sp>
      <p:sp>
        <p:nvSpPr>
          <p:cNvPr id="24" name="Shape 21"/>
          <p:cNvSpPr/>
          <p:nvPr/>
        </p:nvSpPr>
        <p:spPr>
          <a:xfrm>
            <a:off x="4621221" y="2526531"/>
            <a:ext cx="6772473" cy="5627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4740482" y="2604417"/>
            <a:ext cx="3144540" cy="190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083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Tokens</a:t>
            </a:r>
            <a:endParaRPr lang="en-US" sz="1083" dirty="0"/>
          </a:p>
        </p:txBody>
      </p:sp>
      <p:sp>
        <p:nvSpPr>
          <p:cNvPr id="26" name="Text 23"/>
          <p:cNvSpPr/>
          <p:nvPr/>
        </p:nvSpPr>
        <p:spPr>
          <a:xfrm>
            <a:off x="8129893" y="2604417"/>
            <a:ext cx="3144540" cy="406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083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["the", "government", "announced", "new", "climate", "policies", "today"]</a:t>
            </a:r>
            <a:endParaRPr lang="en-US" sz="1083" dirty="0"/>
          </a:p>
        </p:txBody>
      </p:sp>
      <p:sp>
        <p:nvSpPr>
          <p:cNvPr id="27" name="Shape 24"/>
          <p:cNvSpPr/>
          <p:nvPr/>
        </p:nvSpPr>
        <p:spPr>
          <a:xfrm>
            <a:off x="4621221" y="3089300"/>
            <a:ext cx="6772473" cy="3592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4740482" y="3167186"/>
            <a:ext cx="3144540" cy="190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083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Token IDs</a:t>
            </a:r>
            <a:endParaRPr lang="en-US" sz="1083" dirty="0"/>
          </a:p>
        </p:txBody>
      </p:sp>
      <p:sp>
        <p:nvSpPr>
          <p:cNvPr id="29" name="Text 26"/>
          <p:cNvSpPr/>
          <p:nvPr/>
        </p:nvSpPr>
        <p:spPr>
          <a:xfrm>
            <a:off x="8129893" y="3167186"/>
            <a:ext cx="3144540" cy="20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083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[1045, 2231, 2626, 2047, 3090, 3096, 2651]</a:t>
            </a:r>
            <a:endParaRPr lang="en-US" sz="1083" dirty="0"/>
          </a:p>
        </p:txBody>
      </p:sp>
      <p:sp>
        <p:nvSpPr>
          <p:cNvPr id="30" name="Shape 27"/>
          <p:cNvSpPr/>
          <p:nvPr/>
        </p:nvSpPr>
        <p:spPr>
          <a:xfrm>
            <a:off x="4621221" y="3448570"/>
            <a:ext cx="6772473" cy="3592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8"/>
          <p:cNvSpPr/>
          <p:nvPr/>
        </p:nvSpPr>
        <p:spPr>
          <a:xfrm>
            <a:off x="4740482" y="3526457"/>
            <a:ext cx="3144540" cy="190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083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Attention Mask</a:t>
            </a:r>
            <a:endParaRPr lang="en-US" sz="1083" dirty="0"/>
          </a:p>
        </p:txBody>
      </p:sp>
      <p:sp>
        <p:nvSpPr>
          <p:cNvPr id="32" name="Text 29"/>
          <p:cNvSpPr/>
          <p:nvPr/>
        </p:nvSpPr>
        <p:spPr>
          <a:xfrm>
            <a:off x="8129893" y="3526457"/>
            <a:ext cx="3144540" cy="20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083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[1, 1, 1, 1, 1, 1, 1]</a:t>
            </a:r>
            <a:endParaRPr lang="en-US" sz="1083" dirty="0"/>
          </a:p>
        </p:txBody>
      </p:sp>
    </p:spTree>
    <p:extLst>
      <p:ext uri="{BB962C8B-B14F-4D97-AF65-F5344CB8AC3E}">
        <p14:creationId xmlns:p14="http://schemas.microsoft.com/office/powerpoint/2010/main" val="112494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797818"/>
            <a:ext cx="3780433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708"/>
              </a:lnSpc>
              <a:buNone/>
            </a:pPr>
            <a:r>
              <a:rPr lang="en-US" sz="2950" b="1" dirty="0">
                <a:solidFill>
                  <a:srgbClr val="1B1B27"/>
                </a:solidFill>
                <a:latin typeface="Alexandria"/>
                <a:ea typeface="Alexandria" pitchFamily="34" charset="-122"/>
                <a:cs typeface="Alexandria" pitchFamily="34" charset="-120"/>
              </a:rPr>
              <a:t>Training Strategy</a:t>
            </a:r>
            <a:endParaRPr lang="en-US" sz="2950" b="1">
              <a:latin typeface="Alexandria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1492" y="1648321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458" dirty="0"/>
          </a:p>
        </p:txBody>
      </p:sp>
      <p:sp>
        <p:nvSpPr>
          <p:cNvPr id="4" name="Shape 2"/>
          <p:cNvSpPr/>
          <p:nvPr/>
        </p:nvSpPr>
        <p:spPr>
          <a:xfrm>
            <a:off x="661492" y="1944192"/>
            <a:ext cx="5339953" cy="25400"/>
          </a:xfrm>
          <a:prstGeom prst="rect">
            <a:avLst/>
          </a:prstGeom>
          <a:solidFill>
            <a:srgbClr val="1B54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661492" y="208944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Load &amp; Clean Data</a:t>
            </a:r>
            <a:endParaRPr lang="en-US" sz="1833" b="1" dirty="0"/>
          </a:p>
        </p:txBody>
      </p:sp>
      <p:sp>
        <p:nvSpPr>
          <p:cNvPr id="6" name="Text 4"/>
          <p:cNvSpPr/>
          <p:nvPr/>
        </p:nvSpPr>
        <p:spPr>
          <a:xfrm>
            <a:off x="661492" y="2498130"/>
            <a:ext cx="533995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started with a dataset of 39,105 articles, ensuring data quality and readiness for training.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6190457" y="1648321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458" dirty="0"/>
          </a:p>
        </p:txBody>
      </p:sp>
      <p:sp>
        <p:nvSpPr>
          <p:cNvPr id="8" name="Shape 6"/>
          <p:cNvSpPr/>
          <p:nvPr/>
        </p:nvSpPr>
        <p:spPr>
          <a:xfrm>
            <a:off x="6190457" y="1944192"/>
            <a:ext cx="5340053" cy="25400"/>
          </a:xfrm>
          <a:prstGeom prst="rect">
            <a:avLst/>
          </a:prstGeom>
          <a:solidFill>
            <a:srgbClr val="1B54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6190457" y="208944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Split Data</a:t>
            </a:r>
            <a:endParaRPr lang="en-US" sz="1833" b="1" dirty="0"/>
          </a:p>
        </p:txBody>
      </p:sp>
      <p:sp>
        <p:nvSpPr>
          <p:cNvPr id="10" name="Text 8"/>
          <p:cNvSpPr/>
          <p:nvPr/>
        </p:nvSpPr>
        <p:spPr>
          <a:xfrm>
            <a:off x="6190457" y="2498130"/>
            <a:ext cx="534005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dataset was divided into 80% for training, 10% for validation, and 10% for testing.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661492" y="3433663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458" dirty="0"/>
          </a:p>
        </p:txBody>
      </p:sp>
      <p:sp>
        <p:nvSpPr>
          <p:cNvPr id="12" name="Shape 10"/>
          <p:cNvSpPr/>
          <p:nvPr/>
        </p:nvSpPr>
        <p:spPr>
          <a:xfrm>
            <a:off x="661492" y="3729533"/>
            <a:ext cx="5339953" cy="25400"/>
          </a:xfrm>
          <a:prstGeom prst="rect">
            <a:avLst/>
          </a:prstGeom>
          <a:solidFill>
            <a:srgbClr val="1B54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61492" y="3874790"/>
            <a:ext cx="241766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Fine-tune DistilBERT</a:t>
            </a:r>
            <a:endParaRPr lang="en-US" sz="1833" b="1" dirty="0"/>
          </a:p>
        </p:txBody>
      </p:sp>
      <p:sp>
        <p:nvSpPr>
          <p:cNvPr id="14" name="Text 12"/>
          <p:cNvSpPr/>
          <p:nvPr/>
        </p:nvSpPr>
        <p:spPr>
          <a:xfrm>
            <a:off x="661492" y="4283472"/>
            <a:ext cx="533995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Leveraging pre-trained weights from DistilBERT for efficient transfer learning.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6190457" y="3433663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458" dirty="0"/>
          </a:p>
        </p:txBody>
      </p:sp>
      <p:sp>
        <p:nvSpPr>
          <p:cNvPr id="16" name="Shape 14"/>
          <p:cNvSpPr/>
          <p:nvPr/>
        </p:nvSpPr>
        <p:spPr>
          <a:xfrm>
            <a:off x="6190457" y="3729533"/>
            <a:ext cx="5340053" cy="25400"/>
          </a:xfrm>
          <a:prstGeom prst="rect">
            <a:avLst/>
          </a:prstGeom>
          <a:solidFill>
            <a:srgbClr val="1B54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190457" y="3874790"/>
            <a:ext cx="252700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Evaluate on Test Data</a:t>
            </a:r>
            <a:endParaRPr lang="en-US" sz="1833" b="1" dirty="0"/>
          </a:p>
        </p:txBody>
      </p:sp>
      <p:sp>
        <p:nvSpPr>
          <p:cNvPr id="18" name="Text 16"/>
          <p:cNvSpPr/>
          <p:nvPr/>
        </p:nvSpPr>
        <p:spPr>
          <a:xfrm>
            <a:off x="6190457" y="4283472"/>
            <a:ext cx="534005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model's performance was rigorously assessed using unseen test data.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661492" y="5242620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insight:</a:t>
            </a: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"Transfer learning: start with pre-trained knowledge" to accelerate training and improve accuracy.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661492" y="5757665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Performance:</a:t>
            </a: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Trained in 8 minutes per epoch.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6526" y="259855"/>
            <a:ext cx="4555785" cy="326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33"/>
              </a:lnSpc>
              <a:buNone/>
            </a:pPr>
            <a:r>
              <a:rPr lang="en-US" sz="2400" b="1" dirty="0">
                <a:solidFill>
                  <a:srgbClr val="1B1B27"/>
                </a:solidFill>
                <a:latin typeface="Nobile"/>
                <a:ea typeface="Alexandria" pitchFamily="34" charset="-122"/>
                <a:cs typeface="Alexandria"/>
              </a:rPr>
              <a:t>Final Results: Model Comparison</a:t>
            </a:r>
            <a:endParaRPr lang="en-US" sz="2400" b="1">
              <a:latin typeface="Nobile"/>
              <a:ea typeface="Calibri"/>
              <a:cs typeface="Alexandria"/>
            </a:endParaRPr>
          </a:p>
        </p:txBody>
      </p:sp>
      <p:sp>
        <p:nvSpPr>
          <p:cNvPr id="4" name="Text 1"/>
          <p:cNvSpPr/>
          <p:nvPr/>
        </p:nvSpPr>
        <p:spPr>
          <a:xfrm>
            <a:off x="330696" y="637779"/>
            <a:ext cx="6958608" cy="302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Following the training phase, the model was evaluated on unseen data to verify that leakage was successfully eliminated and that the model generalises well to new articles.</a:t>
            </a:r>
            <a:endParaRPr lang="en-US">
              <a:latin typeface="Nobile"/>
              <a:ea typeface="Calibri"/>
              <a:cs typeface="Calibri"/>
            </a:endParaRPr>
          </a:p>
        </p:txBody>
      </p:sp>
      <p:sp>
        <p:nvSpPr>
          <p:cNvPr id="5" name="Text 2"/>
          <p:cNvSpPr/>
          <p:nvPr/>
        </p:nvSpPr>
        <p:spPr>
          <a:xfrm>
            <a:off x="388815" y="1630780"/>
            <a:ext cx="2834144" cy="164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75"/>
              </a:lnSpc>
              <a:buNone/>
            </a:pPr>
            <a:r>
              <a:rPr lang="en-US" b="1" dirty="0">
                <a:solidFill>
                  <a:srgbClr val="1B1B27"/>
                </a:solidFill>
                <a:latin typeface="Alexandria"/>
                <a:ea typeface="Alexandria" pitchFamily="34" charset="-122"/>
                <a:cs typeface="Alexandria"/>
              </a:rPr>
              <a:t>Model Performance Metrics</a:t>
            </a:r>
            <a:endParaRPr lang="en-US" b="1">
              <a:latin typeface="Alexandria"/>
              <a:ea typeface="Calibri"/>
              <a:cs typeface="Alexandria"/>
            </a:endParaRPr>
          </a:p>
        </p:txBody>
      </p:sp>
      <p:sp>
        <p:nvSpPr>
          <p:cNvPr id="6" name="Shape 3"/>
          <p:cNvSpPr/>
          <p:nvPr/>
        </p:nvSpPr>
        <p:spPr>
          <a:xfrm>
            <a:off x="388815" y="2195058"/>
            <a:ext cx="6958608" cy="2499727"/>
          </a:xfrm>
          <a:prstGeom prst="roundRect">
            <a:avLst>
              <a:gd name="adj" fmla="val 31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375792" y="2194951"/>
            <a:ext cx="6945908" cy="2772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70348" y="2257956"/>
            <a:ext cx="1197074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</a:t>
            </a:r>
            <a:endParaRPr lang="en-US" b="1" dirty="0"/>
          </a:p>
        </p:txBody>
      </p:sp>
      <p:sp>
        <p:nvSpPr>
          <p:cNvPr id="9" name="Text 6"/>
          <p:cNvSpPr/>
          <p:nvPr/>
        </p:nvSpPr>
        <p:spPr>
          <a:xfrm>
            <a:off x="1862685" y="2257956"/>
            <a:ext cx="1193899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</a:t>
            </a:r>
            <a:endParaRPr lang="en-US" b="1" dirty="0"/>
          </a:p>
        </p:txBody>
      </p:sp>
      <p:sp>
        <p:nvSpPr>
          <p:cNvPr id="10" name="Text 7"/>
          <p:cNvSpPr/>
          <p:nvPr/>
        </p:nvSpPr>
        <p:spPr>
          <a:xfrm>
            <a:off x="3251846" y="2257956"/>
            <a:ext cx="1193899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Precision</a:t>
            </a:r>
            <a:endParaRPr lang="en-US" b="1" dirty="0"/>
          </a:p>
        </p:txBody>
      </p:sp>
      <p:sp>
        <p:nvSpPr>
          <p:cNvPr id="11" name="Text 8"/>
          <p:cNvSpPr/>
          <p:nvPr/>
        </p:nvSpPr>
        <p:spPr>
          <a:xfrm>
            <a:off x="4641008" y="2257956"/>
            <a:ext cx="1193899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Recall</a:t>
            </a:r>
            <a:endParaRPr lang="en-US" b="1" dirty="0"/>
          </a:p>
        </p:txBody>
      </p:sp>
      <p:sp>
        <p:nvSpPr>
          <p:cNvPr id="12" name="Text 9"/>
          <p:cNvSpPr/>
          <p:nvPr/>
        </p:nvSpPr>
        <p:spPr>
          <a:xfrm>
            <a:off x="6030170" y="2257956"/>
            <a:ext cx="1197074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F1-Score</a:t>
            </a:r>
            <a:endParaRPr lang="en-US" b="1" dirty="0"/>
          </a:p>
        </p:txBody>
      </p:sp>
      <p:sp>
        <p:nvSpPr>
          <p:cNvPr id="13" name="Shape 10"/>
          <p:cNvSpPr/>
          <p:nvPr/>
        </p:nvSpPr>
        <p:spPr>
          <a:xfrm>
            <a:off x="375792" y="2485084"/>
            <a:ext cx="6945908" cy="7771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70348" y="2664326"/>
            <a:ext cx="1197074" cy="302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TF-IDF + Logistic Regression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1862685" y="2664326"/>
            <a:ext cx="1193899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98.61%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3251846" y="2664326"/>
            <a:ext cx="1193899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0.9896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4641008" y="2664326"/>
            <a:ext cx="1193899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0.9799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6030170" y="2664326"/>
            <a:ext cx="1197074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0.9847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375792" y="3488239"/>
            <a:ext cx="6945908" cy="2772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496179" y="3544786"/>
            <a:ext cx="1197074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LSTM (Bidirectional)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1888516" y="3544786"/>
            <a:ext cx="1193899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99.84%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3277677" y="3544786"/>
            <a:ext cx="1193899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0.9984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4666839" y="3544786"/>
            <a:ext cx="1193899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0.9981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6056001" y="3544786"/>
            <a:ext cx="1197074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0.9982</a:t>
            </a:r>
            <a:endParaRPr lang="en-US" sz="1250" dirty="0"/>
          </a:p>
        </p:txBody>
      </p:sp>
      <p:sp>
        <p:nvSpPr>
          <p:cNvPr id="25" name="Shape 22"/>
          <p:cNvSpPr/>
          <p:nvPr/>
        </p:nvSpPr>
        <p:spPr>
          <a:xfrm>
            <a:off x="369334" y="4081880"/>
            <a:ext cx="6945908" cy="6065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534923" y="4209461"/>
            <a:ext cx="1216447" cy="32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DistilBERT (Transformer)</a:t>
            </a:r>
            <a:endParaRPr lang="en-US" sz="1250" dirty="0"/>
          </a:p>
        </p:txBody>
      </p:sp>
      <p:sp>
        <p:nvSpPr>
          <p:cNvPr id="27" name="Text 24"/>
          <p:cNvSpPr/>
          <p:nvPr/>
        </p:nvSpPr>
        <p:spPr>
          <a:xfrm>
            <a:off x="1927261" y="4222376"/>
            <a:ext cx="1193899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99.89%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3316423" y="4222376"/>
            <a:ext cx="1193899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0.9989</a:t>
            </a:r>
            <a:endParaRPr lang="en-US" sz="1250" dirty="0"/>
          </a:p>
        </p:txBody>
      </p:sp>
      <p:sp>
        <p:nvSpPr>
          <p:cNvPr id="29" name="Text 26"/>
          <p:cNvSpPr/>
          <p:nvPr/>
        </p:nvSpPr>
        <p:spPr>
          <a:xfrm>
            <a:off x="4705585" y="4222376"/>
            <a:ext cx="1193899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0.9987</a:t>
            </a:r>
            <a:endParaRPr lang="en-US" sz="1250" dirty="0"/>
          </a:p>
        </p:txBody>
      </p:sp>
      <p:sp>
        <p:nvSpPr>
          <p:cNvPr id="30" name="Text 27"/>
          <p:cNvSpPr/>
          <p:nvPr/>
        </p:nvSpPr>
        <p:spPr>
          <a:xfrm>
            <a:off x="6094746" y="4222376"/>
            <a:ext cx="1197074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0.9988</a:t>
            </a:r>
            <a:endParaRPr lang="en-US" sz="1250" dirty="0"/>
          </a:p>
        </p:txBody>
      </p:sp>
      <p:sp>
        <p:nvSpPr>
          <p:cNvPr id="33" name="Text 29"/>
          <p:cNvSpPr/>
          <p:nvPr/>
        </p:nvSpPr>
        <p:spPr>
          <a:xfrm>
            <a:off x="330696" y="7172623"/>
            <a:ext cx="2566393" cy="177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75"/>
              </a:lnSpc>
              <a:buNone/>
            </a:pPr>
            <a:r>
              <a:rPr lang="en-US" sz="1083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Metrics: DistilBERT Performance</a:t>
            </a:r>
            <a:endParaRPr lang="en-US" sz="1083" dirty="0"/>
          </a:p>
        </p:txBody>
      </p:sp>
      <p:sp>
        <p:nvSpPr>
          <p:cNvPr id="34" name="Text 30"/>
          <p:cNvSpPr/>
          <p:nvPr/>
        </p:nvSpPr>
        <p:spPr>
          <a:xfrm>
            <a:off x="330696" y="7538740"/>
            <a:ext cx="2240757" cy="311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417"/>
              </a:lnSpc>
              <a:buNone/>
            </a:pPr>
            <a:r>
              <a:rPr lang="en-US" sz="24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99.89%</a:t>
            </a:r>
            <a:endParaRPr lang="en-US" sz="2417" dirty="0"/>
          </a:p>
        </p:txBody>
      </p:sp>
      <p:sp>
        <p:nvSpPr>
          <p:cNvPr id="35" name="Text 31"/>
          <p:cNvSpPr/>
          <p:nvPr/>
        </p:nvSpPr>
        <p:spPr>
          <a:xfrm>
            <a:off x="860425" y="7968655"/>
            <a:ext cx="1181298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25"/>
              </a:lnSpc>
              <a:buNone/>
            </a:pPr>
            <a:r>
              <a:rPr lang="en-US" sz="9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Accuracy</a:t>
            </a:r>
            <a:endParaRPr lang="en-US" sz="917" dirty="0"/>
          </a:p>
        </p:txBody>
      </p:sp>
      <p:sp>
        <p:nvSpPr>
          <p:cNvPr id="36" name="Text 32"/>
          <p:cNvSpPr/>
          <p:nvPr/>
        </p:nvSpPr>
        <p:spPr>
          <a:xfrm>
            <a:off x="2689523" y="7538740"/>
            <a:ext cx="2240856" cy="311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417"/>
              </a:lnSpc>
              <a:buNone/>
            </a:pPr>
            <a:r>
              <a:rPr lang="en-US" sz="24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0.9989</a:t>
            </a:r>
            <a:endParaRPr lang="en-US" sz="2417" dirty="0"/>
          </a:p>
        </p:txBody>
      </p:sp>
      <p:sp>
        <p:nvSpPr>
          <p:cNvPr id="37" name="Text 33"/>
          <p:cNvSpPr/>
          <p:nvPr/>
        </p:nvSpPr>
        <p:spPr>
          <a:xfrm>
            <a:off x="3219252" y="7968655"/>
            <a:ext cx="1181298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25"/>
              </a:lnSpc>
              <a:buNone/>
            </a:pPr>
            <a:r>
              <a:rPr lang="en-US" sz="9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Precision</a:t>
            </a:r>
            <a:endParaRPr lang="en-US" sz="917" dirty="0"/>
          </a:p>
        </p:txBody>
      </p:sp>
      <p:sp>
        <p:nvSpPr>
          <p:cNvPr id="38" name="Text 34"/>
          <p:cNvSpPr/>
          <p:nvPr/>
        </p:nvSpPr>
        <p:spPr>
          <a:xfrm>
            <a:off x="5048448" y="7538740"/>
            <a:ext cx="2240757" cy="311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417"/>
              </a:lnSpc>
              <a:buNone/>
            </a:pPr>
            <a:r>
              <a:rPr lang="en-US" sz="24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0.9987</a:t>
            </a:r>
            <a:endParaRPr lang="en-US" sz="2417" dirty="0"/>
          </a:p>
        </p:txBody>
      </p:sp>
      <p:sp>
        <p:nvSpPr>
          <p:cNvPr id="39" name="Text 35"/>
          <p:cNvSpPr/>
          <p:nvPr/>
        </p:nvSpPr>
        <p:spPr>
          <a:xfrm>
            <a:off x="5578178" y="7968655"/>
            <a:ext cx="1181298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25"/>
              </a:lnSpc>
              <a:buNone/>
            </a:pPr>
            <a:r>
              <a:rPr lang="en-US" sz="9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Recall</a:t>
            </a:r>
            <a:endParaRPr lang="en-US" sz="917" dirty="0"/>
          </a:p>
        </p:txBody>
      </p:sp>
      <p:sp>
        <p:nvSpPr>
          <p:cNvPr id="40" name="Text 36"/>
          <p:cNvSpPr/>
          <p:nvPr/>
        </p:nvSpPr>
        <p:spPr>
          <a:xfrm>
            <a:off x="330696" y="8222556"/>
            <a:ext cx="6958608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708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Bottom insight:</a:t>
            </a:r>
            <a:r>
              <a:rPr lang="en-US" sz="70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DistilBERT achieves state-of-the-art with practical efficiency.</a:t>
            </a:r>
            <a:endParaRPr lang="en-US" sz="708" dirty="0"/>
          </a:p>
        </p:txBody>
      </p:sp>
      <p:pic>
        <p:nvPicPr>
          <p:cNvPr id="43" name="Image 0" descr="preencoded.png">
            <a:extLst>
              <a:ext uri="{FF2B5EF4-FFF2-40B4-BE49-F238E27FC236}">
                <a16:creationId xmlns:a16="http://schemas.microsoft.com/office/drawing/2014/main" id="{C5B1358C-F6C2-D910-7586-4F8368DA28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26" b="8009"/>
          <a:stretch>
            <a:fillRect/>
          </a:stretch>
        </p:blipFill>
        <p:spPr>
          <a:xfrm>
            <a:off x="7620000" y="0"/>
            <a:ext cx="4572000" cy="68952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B82CE7-9AC3-885B-0580-2046CB6E4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EB8A75A-E64D-B9F3-612F-B96FEF74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26" b="8009"/>
          <a:stretch>
            <a:fillRect/>
          </a:stretch>
        </p:blipFill>
        <p:spPr>
          <a:xfrm>
            <a:off x="7620000" y="0"/>
            <a:ext cx="4572000" cy="689526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B35A754-CAA5-A756-288A-C6F077490D0F}"/>
              </a:ext>
            </a:extLst>
          </p:cNvPr>
          <p:cNvSpPr/>
          <p:nvPr/>
        </p:nvSpPr>
        <p:spPr>
          <a:xfrm>
            <a:off x="330696" y="259855"/>
            <a:ext cx="5065938" cy="436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33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Alexandria"/>
                <a:ea typeface="Alexandria"/>
                <a:cs typeface="Alexandria"/>
              </a:rPr>
              <a:t>Final Results: Model Comparison</a:t>
            </a:r>
            <a:endParaRPr lang="en-US" sz="2500">
              <a:latin typeface="Alexandria"/>
              <a:ea typeface="Alexandria"/>
              <a:cs typeface="Alexandria"/>
            </a:endParaRPr>
          </a:p>
        </p:txBody>
      </p:sp>
      <p:sp>
        <p:nvSpPr>
          <p:cNvPr id="31" name="Text 28">
            <a:extLst>
              <a:ext uri="{FF2B5EF4-FFF2-40B4-BE49-F238E27FC236}">
                <a16:creationId xmlns:a16="http://schemas.microsoft.com/office/drawing/2014/main" id="{799B3DF6-EE9A-EB77-1193-BD9E77E50AC2}"/>
              </a:ext>
            </a:extLst>
          </p:cNvPr>
          <p:cNvSpPr/>
          <p:nvPr/>
        </p:nvSpPr>
        <p:spPr>
          <a:xfrm>
            <a:off x="330696" y="735877"/>
            <a:ext cx="2215048" cy="228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75"/>
              </a:lnSpc>
              <a:buNone/>
            </a:pPr>
            <a:r>
              <a:rPr lang="en-US" sz="1700" dirty="0">
                <a:solidFill>
                  <a:srgbClr val="1B1B27"/>
                </a:solidFill>
                <a:latin typeface="Alexandria"/>
                <a:ea typeface="Alexandria" pitchFamily="34" charset="-122"/>
                <a:cs typeface="Alexandria"/>
              </a:rPr>
              <a:t>Accuracy Comparison</a:t>
            </a:r>
            <a:endParaRPr lang="en-US" sz="1700">
              <a:latin typeface="Alexandria"/>
              <a:ea typeface="Calibri"/>
              <a:cs typeface="Alexandria"/>
            </a:endParaRPr>
          </a:p>
        </p:txBody>
      </p:sp>
      <p:pic>
        <p:nvPicPr>
          <p:cNvPr id="32" name="Image 1" descr="preencoded.png">
            <a:extLst>
              <a:ext uri="{FF2B5EF4-FFF2-40B4-BE49-F238E27FC236}">
                <a16:creationId xmlns:a16="http://schemas.microsoft.com/office/drawing/2014/main" id="{0439AA94-9B3D-CF35-EA7C-1CBD67DFA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29" y="1054766"/>
            <a:ext cx="6604608" cy="3716817"/>
          </a:xfrm>
          <a:prstGeom prst="rect">
            <a:avLst/>
          </a:prstGeom>
        </p:spPr>
      </p:pic>
      <p:sp>
        <p:nvSpPr>
          <p:cNvPr id="33" name="Text 29">
            <a:extLst>
              <a:ext uri="{FF2B5EF4-FFF2-40B4-BE49-F238E27FC236}">
                <a16:creationId xmlns:a16="http://schemas.microsoft.com/office/drawing/2014/main" id="{B41DE919-DECA-A062-F8D7-8D9E313578E9}"/>
              </a:ext>
            </a:extLst>
          </p:cNvPr>
          <p:cNvSpPr/>
          <p:nvPr/>
        </p:nvSpPr>
        <p:spPr>
          <a:xfrm>
            <a:off x="329222" y="5096826"/>
            <a:ext cx="2566393" cy="177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75"/>
              </a:lnSpc>
              <a:buNone/>
            </a:pPr>
            <a:r>
              <a:rPr lang="en-US" sz="17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Metrics: DistilBERT Performance</a:t>
            </a:r>
            <a:endParaRPr lang="en-US" sz="1700" dirty="0"/>
          </a:p>
        </p:txBody>
      </p:sp>
      <p:sp>
        <p:nvSpPr>
          <p:cNvPr id="34" name="Text 30">
            <a:extLst>
              <a:ext uri="{FF2B5EF4-FFF2-40B4-BE49-F238E27FC236}">
                <a16:creationId xmlns:a16="http://schemas.microsoft.com/office/drawing/2014/main" id="{9ED063CF-BF1F-7C9E-2DA7-E9BE864792F4}"/>
              </a:ext>
            </a:extLst>
          </p:cNvPr>
          <p:cNvSpPr/>
          <p:nvPr/>
        </p:nvSpPr>
        <p:spPr>
          <a:xfrm>
            <a:off x="330696" y="5640198"/>
            <a:ext cx="2240757" cy="311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417"/>
              </a:lnSpc>
              <a:buNone/>
            </a:pPr>
            <a:r>
              <a:rPr lang="en-US" sz="24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99.89%</a:t>
            </a:r>
            <a:endParaRPr lang="en-US" sz="2417" dirty="0"/>
          </a:p>
        </p:txBody>
      </p:sp>
      <p:sp>
        <p:nvSpPr>
          <p:cNvPr id="35" name="Text 31">
            <a:extLst>
              <a:ext uri="{FF2B5EF4-FFF2-40B4-BE49-F238E27FC236}">
                <a16:creationId xmlns:a16="http://schemas.microsoft.com/office/drawing/2014/main" id="{C3C96B2C-FF76-5BF6-75E2-49A0785DF0B3}"/>
              </a:ext>
            </a:extLst>
          </p:cNvPr>
          <p:cNvSpPr/>
          <p:nvPr/>
        </p:nvSpPr>
        <p:spPr>
          <a:xfrm>
            <a:off x="860425" y="6134689"/>
            <a:ext cx="1181298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25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Accuracy</a:t>
            </a:r>
            <a:endParaRPr lang="en-US" sz="1700" dirty="0"/>
          </a:p>
        </p:txBody>
      </p:sp>
      <p:sp>
        <p:nvSpPr>
          <p:cNvPr id="36" name="Text 32">
            <a:extLst>
              <a:ext uri="{FF2B5EF4-FFF2-40B4-BE49-F238E27FC236}">
                <a16:creationId xmlns:a16="http://schemas.microsoft.com/office/drawing/2014/main" id="{21284431-3C73-E5D2-84D9-EA20B7296DB1}"/>
              </a:ext>
            </a:extLst>
          </p:cNvPr>
          <p:cNvSpPr/>
          <p:nvPr/>
        </p:nvSpPr>
        <p:spPr>
          <a:xfrm>
            <a:off x="2689523" y="5640198"/>
            <a:ext cx="2240856" cy="311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417"/>
              </a:lnSpc>
              <a:buNone/>
            </a:pPr>
            <a:r>
              <a:rPr lang="en-US" sz="24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0.9989</a:t>
            </a:r>
            <a:endParaRPr lang="en-US" sz="2417" dirty="0"/>
          </a:p>
        </p:txBody>
      </p:sp>
      <p:sp>
        <p:nvSpPr>
          <p:cNvPr id="37" name="Text 33">
            <a:extLst>
              <a:ext uri="{FF2B5EF4-FFF2-40B4-BE49-F238E27FC236}">
                <a16:creationId xmlns:a16="http://schemas.microsoft.com/office/drawing/2014/main" id="{FE742CEB-EE7B-C62F-4F90-5992D0ECB7CF}"/>
              </a:ext>
            </a:extLst>
          </p:cNvPr>
          <p:cNvSpPr/>
          <p:nvPr/>
        </p:nvSpPr>
        <p:spPr>
          <a:xfrm>
            <a:off x="3219252" y="6134689"/>
            <a:ext cx="1181298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25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Precision</a:t>
            </a:r>
            <a:endParaRPr lang="en-US" sz="1700" dirty="0"/>
          </a:p>
        </p:txBody>
      </p:sp>
      <p:sp>
        <p:nvSpPr>
          <p:cNvPr id="38" name="Text 34">
            <a:extLst>
              <a:ext uri="{FF2B5EF4-FFF2-40B4-BE49-F238E27FC236}">
                <a16:creationId xmlns:a16="http://schemas.microsoft.com/office/drawing/2014/main" id="{94A5AAC0-4C0F-AAF3-266D-CE305B18D95F}"/>
              </a:ext>
            </a:extLst>
          </p:cNvPr>
          <p:cNvSpPr/>
          <p:nvPr/>
        </p:nvSpPr>
        <p:spPr>
          <a:xfrm>
            <a:off x="5048448" y="5640198"/>
            <a:ext cx="2240757" cy="311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417"/>
              </a:lnSpc>
              <a:buNone/>
            </a:pPr>
            <a:r>
              <a:rPr lang="en-US" sz="24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0.9987</a:t>
            </a:r>
            <a:endParaRPr lang="en-US" sz="2417" dirty="0"/>
          </a:p>
        </p:txBody>
      </p:sp>
      <p:sp>
        <p:nvSpPr>
          <p:cNvPr id="39" name="Text 35">
            <a:extLst>
              <a:ext uri="{FF2B5EF4-FFF2-40B4-BE49-F238E27FC236}">
                <a16:creationId xmlns:a16="http://schemas.microsoft.com/office/drawing/2014/main" id="{3D1CA55D-420A-2FDA-4F7A-58F9A88FD854}"/>
              </a:ext>
            </a:extLst>
          </p:cNvPr>
          <p:cNvSpPr/>
          <p:nvPr/>
        </p:nvSpPr>
        <p:spPr>
          <a:xfrm>
            <a:off x="5578178" y="6134689"/>
            <a:ext cx="1181298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25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Recall</a:t>
            </a:r>
            <a:endParaRPr lang="en-US" sz="1700" dirty="0"/>
          </a:p>
        </p:txBody>
      </p:sp>
      <p:sp>
        <p:nvSpPr>
          <p:cNvPr id="40" name="Text 36">
            <a:extLst>
              <a:ext uri="{FF2B5EF4-FFF2-40B4-BE49-F238E27FC236}">
                <a16:creationId xmlns:a16="http://schemas.microsoft.com/office/drawing/2014/main" id="{C61D2517-ADE4-6E58-457D-5D6191E8FF74}"/>
              </a:ext>
            </a:extLst>
          </p:cNvPr>
          <p:cNvSpPr/>
          <p:nvPr/>
        </p:nvSpPr>
        <p:spPr>
          <a:xfrm>
            <a:off x="330696" y="6530658"/>
            <a:ext cx="6958608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Bottom insight:</a:t>
            </a:r>
            <a:r>
              <a:rPr lang="en-US" sz="1700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 DistilBERT achieves state-of-the-art with practical efficiency.</a:t>
            </a:r>
            <a:endParaRPr lang="en-US" sz="1700">
              <a:latin typeface="Nobile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494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640" y="366908"/>
            <a:ext cx="7359055" cy="460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25"/>
              </a:lnSpc>
            </a:pPr>
            <a:r>
              <a:rPr lang="en-US" sz="2850" b="1" dirty="0">
                <a:solidFill>
                  <a:srgbClr val="1B1B27"/>
                </a:solidFill>
                <a:latin typeface="Alexandria"/>
                <a:ea typeface="Alexandria"/>
              </a:rPr>
              <a:t>What the Model Gets Right (and Wrong)</a:t>
            </a:r>
            <a:endParaRPr lang="en-US" sz="2850" b="1">
              <a:solidFill>
                <a:srgbClr val="000000"/>
              </a:solidFill>
              <a:latin typeface="Aptos"/>
              <a:ea typeface="Alexandria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15640" y="1276846"/>
            <a:ext cx="3622080" cy="1774627"/>
          </a:xfrm>
          <a:prstGeom prst="roundRect">
            <a:avLst>
              <a:gd name="adj" fmla="val 348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69231" y="1430437"/>
            <a:ext cx="441920" cy="441920"/>
          </a:xfrm>
          <a:prstGeom prst="roundRect">
            <a:avLst>
              <a:gd name="adj" fmla="val 17241216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774" y="1551881"/>
            <a:ext cx="198834" cy="19883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02078" y="1554649"/>
            <a:ext cx="1841500" cy="230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92"/>
              </a:lnSpc>
              <a:buNone/>
            </a:pPr>
            <a:r>
              <a:rPr lang="en-US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Obvious Fake News</a:t>
            </a:r>
            <a:endParaRPr lang="en-US" b="1" dirty="0"/>
          </a:p>
        </p:txBody>
      </p:sp>
      <p:sp>
        <p:nvSpPr>
          <p:cNvPr id="7" name="Text 4"/>
          <p:cNvSpPr/>
          <p:nvPr/>
        </p:nvSpPr>
        <p:spPr>
          <a:xfrm>
            <a:off x="720892" y="2221853"/>
            <a:ext cx="331489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33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"Aliens Land in Washington"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20892" y="2545901"/>
            <a:ext cx="331489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33"/>
              </a:lnSpc>
              <a:buNone/>
            </a:pP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Prediction: Fake</a:t>
            </a: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(98.7% Confidence) ✓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4284960" y="1276846"/>
            <a:ext cx="3622080" cy="1774627"/>
          </a:xfrm>
          <a:prstGeom prst="roundRect">
            <a:avLst>
              <a:gd name="adj" fmla="val 348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4438551" y="1430437"/>
            <a:ext cx="441920" cy="441920"/>
          </a:xfrm>
          <a:prstGeom prst="roundRect">
            <a:avLst>
              <a:gd name="adj" fmla="val 17241216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0095" y="1551881"/>
            <a:ext cx="198834" cy="19883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064941" y="1457784"/>
            <a:ext cx="2462552" cy="301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92"/>
              </a:lnSpc>
              <a:buNone/>
            </a:pPr>
            <a:r>
              <a:rPr lang="en-US" b="1" dirty="0">
                <a:solidFill>
                  <a:srgbClr val="404155"/>
                </a:solidFill>
                <a:latin typeface="Alexandria"/>
                <a:ea typeface="Alexandria" pitchFamily="34" charset="-122"/>
                <a:cs typeface="Alexandria"/>
              </a:rPr>
              <a:t>Subtle Misinformation</a:t>
            </a:r>
            <a:endParaRPr lang="en-US" b="1" dirty="0" err="1"/>
          </a:p>
        </p:txBody>
      </p:sp>
      <p:sp>
        <p:nvSpPr>
          <p:cNvPr id="13" name="Text 9"/>
          <p:cNvSpPr/>
          <p:nvPr/>
        </p:nvSpPr>
        <p:spPr>
          <a:xfrm>
            <a:off x="4490212" y="2221853"/>
            <a:ext cx="331489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33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"New Study Finds Coffee Causes Aging"</a:t>
            </a:r>
            <a:endParaRPr lang="en-US" dirty="0"/>
          </a:p>
        </p:txBody>
      </p:sp>
      <p:sp>
        <p:nvSpPr>
          <p:cNvPr id="14" name="Text 10"/>
          <p:cNvSpPr/>
          <p:nvPr/>
        </p:nvSpPr>
        <p:spPr>
          <a:xfrm>
            <a:off x="4490212" y="2545901"/>
            <a:ext cx="331489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33"/>
              </a:lnSpc>
              <a:buNone/>
            </a:pP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Prediction: Fake</a:t>
            </a: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(85.2% Confidence) ✓</a:t>
            </a:r>
            <a:endParaRPr lang="en-US" dirty="0"/>
          </a:p>
        </p:txBody>
      </p:sp>
      <p:sp>
        <p:nvSpPr>
          <p:cNvPr id="15" name="Shape 11"/>
          <p:cNvSpPr/>
          <p:nvPr/>
        </p:nvSpPr>
        <p:spPr>
          <a:xfrm>
            <a:off x="8054281" y="1276846"/>
            <a:ext cx="3622080" cy="1774627"/>
          </a:xfrm>
          <a:prstGeom prst="roundRect">
            <a:avLst>
              <a:gd name="adj" fmla="val 348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8207871" y="1430437"/>
            <a:ext cx="441920" cy="441920"/>
          </a:xfrm>
          <a:prstGeom prst="roundRect">
            <a:avLst>
              <a:gd name="adj" fmla="val 17241216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29415" y="1551881"/>
            <a:ext cx="198834" cy="198834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8827803" y="1541734"/>
            <a:ext cx="1841500" cy="230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92"/>
              </a:lnSpc>
              <a:buNone/>
            </a:pPr>
            <a:r>
              <a:rPr lang="en-US" b="1" dirty="0">
                <a:solidFill>
                  <a:srgbClr val="404155"/>
                </a:solidFill>
                <a:latin typeface="Alexandria"/>
                <a:ea typeface="Alexandria" pitchFamily="34" charset="-122"/>
                <a:cs typeface="Alexandria"/>
              </a:rPr>
              <a:t>Legitimate News</a:t>
            </a:r>
            <a:endParaRPr lang="en-US" b="1" dirty="0">
              <a:latin typeface="Alexandria"/>
              <a:cs typeface="Alexandria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8259532" y="2221853"/>
            <a:ext cx="331489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33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"Government Announces Relief Package"</a:t>
            </a:r>
            <a:endParaRPr lang="en-US" dirty="0"/>
          </a:p>
        </p:txBody>
      </p:sp>
      <p:sp>
        <p:nvSpPr>
          <p:cNvPr id="20" name="Text 15"/>
          <p:cNvSpPr/>
          <p:nvPr/>
        </p:nvSpPr>
        <p:spPr>
          <a:xfrm>
            <a:off x="8259532" y="2545901"/>
            <a:ext cx="331489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33"/>
              </a:lnSpc>
              <a:buNone/>
            </a:pP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Prediction: Real</a:t>
            </a: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(99.8% Confidence) ✓</a:t>
            </a:r>
            <a:endParaRPr lang="en-US" dirty="0"/>
          </a:p>
        </p:txBody>
      </p:sp>
      <p:sp>
        <p:nvSpPr>
          <p:cNvPr id="21" name="Shape 16"/>
          <p:cNvSpPr/>
          <p:nvPr/>
        </p:nvSpPr>
        <p:spPr>
          <a:xfrm>
            <a:off x="515640" y="3198713"/>
            <a:ext cx="11160720" cy="2098675"/>
          </a:xfrm>
          <a:prstGeom prst="roundRect">
            <a:avLst>
              <a:gd name="adj" fmla="val 294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17"/>
          <p:cNvSpPr/>
          <p:nvPr/>
        </p:nvSpPr>
        <p:spPr>
          <a:xfrm>
            <a:off x="669231" y="3352304"/>
            <a:ext cx="441920" cy="441920"/>
          </a:xfrm>
          <a:prstGeom prst="roundRect">
            <a:avLst>
              <a:gd name="adj" fmla="val 17241216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0774" y="3473748"/>
            <a:ext cx="198834" cy="198834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392485" y="3476516"/>
            <a:ext cx="1973560" cy="230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92"/>
              </a:lnSpc>
              <a:buNone/>
            </a:pPr>
            <a:r>
              <a:rPr lang="en-US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Failure Case: Sarcasm</a:t>
            </a:r>
            <a:endParaRPr lang="en-US" b="1" dirty="0"/>
          </a:p>
        </p:txBody>
      </p:sp>
      <p:sp>
        <p:nvSpPr>
          <p:cNvPr id="25" name="Text 19"/>
          <p:cNvSpPr/>
          <p:nvPr/>
        </p:nvSpPr>
        <p:spPr>
          <a:xfrm>
            <a:off x="720892" y="4143720"/>
            <a:ext cx="108535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33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"Another 'Perfect' Day: My Car Broke Down, I Spilled Coffee, and My Boss Called"</a:t>
            </a:r>
            <a:endParaRPr lang="en-US" dirty="0"/>
          </a:p>
        </p:txBody>
      </p:sp>
      <p:sp>
        <p:nvSpPr>
          <p:cNvPr id="26" name="Text 20"/>
          <p:cNvSpPr/>
          <p:nvPr/>
        </p:nvSpPr>
        <p:spPr>
          <a:xfrm>
            <a:off x="720892" y="4467769"/>
            <a:ext cx="108535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33"/>
              </a:lnSpc>
              <a:buNone/>
            </a:pP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Prediction: Real</a:t>
            </a: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(91.5% Confidence) ✗</a:t>
            </a:r>
            <a:endParaRPr lang="en-US" dirty="0"/>
          </a:p>
        </p:txBody>
      </p:sp>
      <p:sp>
        <p:nvSpPr>
          <p:cNvPr id="27" name="Text 21"/>
          <p:cNvSpPr/>
          <p:nvPr/>
        </p:nvSpPr>
        <p:spPr>
          <a:xfrm>
            <a:off x="720892" y="4791817"/>
            <a:ext cx="108535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33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 misinterprets sarcastic tone, classifying it as a genuinely positive statement.</a:t>
            </a:r>
            <a:endParaRPr lang="en-US" dirty="0"/>
          </a:p>
        </p:txBody>
      </p:sp>
      <p:sp>
        <p:nvSpPr>
          <p:cNvPr id="28" name="Text 22"/>
          <p:cNvSpPr/>
          <p:nvPr/>
        </p:nvSpPr>
        <p:spPr>
          <a:xfrm>
            <a:off x="567301" y="5562846"/>
            <a:ext cx="1116072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33"/>
              </a:lnSpc>
              <a:buNone/>
            </a:pP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Insight:</a:t>
            </a: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The model excels at obvious cases and identifies subtle misinformation effectively, but can struggle with nuanced language like sarcasm.</a:t>
            </a:r>
            <a:endParaRPr lang="en-US" dirty="0"/>
          </a:p>
        </p:txBody>
      </p:sp>
      <p:sp>
        <p:nvSpPr>
          <p:cNvPr id="29" name="Text 23"/>
          <p:cNvSpPr/>
          <p:nvPr/>
        </p:nvSpPr>
        <p:spPr>
          <a:xfrm>
            <a:off x="567301" y="6013048"/>
            <a:ext cx="1116072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33"/>
              </a:lnSpc>
              <a:buNone/>
            </a:pP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Limitations guide future improvements:</a:t>
            </a: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Understanding these edge cases is crucial for refining the model's performance and ensuring robust real-world application.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3373" y="371872"/>
            <a:ext cx="421590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292"/>
              </a:lnSpc>
              <a:buNone/>
            </a:pPr>
            <a:r>
              <a:rPr lang="en-US" sz="2600" b="1" dirty="0">
                <a:solidFill>
                  <a:srgbClr val="1B1B27"/>
                </a:solidFill>
                <a:latin typeface="Alexandria"/>
                <a:ea typeface="Alexandria" pitchFamily="34" charset="-122"/>
                <a:cs typeface="Alexandria" pitchFamily="34" charset="-120"/>
              </a:rPr>
              <a:t>Why We Trust This Model</a:t>
            </a:r>
            <a:endParaRPr lang="en-US" sz="2600" b="1">
              <a:latin typeface="Alexandria"/>
            </a:endParaRPr>
          </a:p>
        </p:txBody>
      </p:sp>
      <p:sp>
        <p:nvSpPr>
          <p:cNvPr id="4" name="Text 1"/>
          <p:cNvSpPr/>
          <p:nvPr/>
        </p:nvSpPr>
        <p:spPr>
          <a:xfrm>
            <a:off x="473373" y="848619"/>
            <a:ext cx="3584575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25"/>
              </a:lnSpc>
              <a:buNone/>
            </a:pPr>
            <a:r>
              <a:rPr lang="en-US" sz="1800" dirty="0">
                <a:solidFill>
                  <a:srgbClr val="1B1B27"/>
                </a:solidFill>
                <a:latin typeface="Alexandria"/>
                <a:ea typeface="Alexandria" pitchFamily="34" charset="-122"/>
                <a:cs typeface="Alexandria" pitchFamily="34" charset="-120"/>
              </a:rPr>
              <a:t>Explainability &amp; Evaluation</a:t>
            </a:r>
            <a:endParaRPr lang="en-US" sz="1800">
              <a:latin typeface="Apto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692999" y="214270"/>
            <a:ext cx="4043875" cy="1780073"/>
          </a:xfrm>
          <a:prstGeom prst="roundRect">
            <a:avLst>
              <a:gd name="adj" fmla="val 383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834585" y="355856"/>
            <a:ext cx="2506689" cy="3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8"/>
              </a:lnSpc>
              <a:buNone/>
            </a:pPr>
            <a:r>
              <a:rPr lang="en-US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SHAP Analysis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7834584" y="690520"/>
            <a:ext cx="3696128" cy="1039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67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Sensational words (</a:t>
            </a:r>
            <a:r>
              <a:rPr lang="en-US" b="1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breaking</a:t>
            </a:r>
            <a:r>
              <a:rPr lang="en-US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, </a:t>
            </a:r>
            <a:r>
              <a:rPr lang="en-US" b="1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exclusive</a:t>
            </a:r>
            <a:r>
              <a:rPr lang="en-US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, </a:t>
            </a:r>
            <a:r>
              <a:rPr lang="en-US" b="1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shocking</a:t>
            </a:r>
            <a:r>
              <a:rPr lang="en-US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) frequently indicate fake news, while terms like </a:t>
            </a:r>
            <a:r>
              <a:rPr lang="en-US" b="1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official</a:t>
            </a:r>
            <a:r>
              <a:rPr lang="en-US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, </a:t>
            </a:r>
            <a:r>
              <a:rPr lang="en-US" b="1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confirmed</a:t>
            </a:r>
            <a:r>
              <a:rPr lang="en-US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, and </a:t>
            </a:r>
            <a:r>
              <a:rPr lang="en-US" b="1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reported</a:t>
            </a:r>
            <a:r>
              <a:rPr lang="en-US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 are strong indicators of real news.</a:t>
            </a:r>
            <a:endParaRPr lang="en-US">
              <a:latin typeface="Nobile"/>
              <a:ea typeface="Calibri"/>
              <a:cs typeface="Calibri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700485" y="2138643"/>
            <a:ext cx="4069804" cy="1909226"/>
          </a:xfrm>
          <a:prstGeom prst="roundRect">
            <a:avLst>
              <a:gd name="adj" fmla="val 383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880815" y="2286686"/>
            <a:ext cx="2526062" cy="324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8"/>
              </a:lnSpc>
              <a:buNone/>
            </a:pPr>
            <a:r>
              <a:rPr lang="en-US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Confusion Matrix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7880815" y="2724672"/>
            <a:ext cx="3715601" cy="1110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67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Only </a:t>
            </a:r>
            <a:r>
              <a:rPr lang="en-US" dirty="0">
                <a:solidFill>
                  <a:srgbClr val="FF0000"/>
                </a:solidFill>
                <a:latin typeface="Nobile"/>
                <a:ea typeface="Nobile" pitchFamily="34" charset="-122"/>
                <a:cs typeface="Nobile" pitchFamily="34" charset="-120"/>
              </a:rPr>
              <a:t>22 errors</a:t>
            </a:r>
            <a:r>
              <a:rPr lang="en-US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 out of 10,000 test cases demonstrates 99.78% correct classifications, with the model performing exceptionally well on both fake and real articles.</a:t>
            </a:r>
            <a:endParaRPr lang="en-US">
              <a:latin typeface="Nobile"/>
              <a:ea typeface="Calibri"/>
              <a:cs typeface="Calibri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718830" y="4305800"/>
            <a:ext cx="4051458" cy="1767225"/>
          </a:xfrm>
          <a:prstGeom prst="roundRect">
            <a:avLst>
              <a:gd name="adj" fmla="val 540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937907" y="4570080"/>
            <a:ext cx="2132147" cy="298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8"/>
              </a:lnSpc>
              <a:buNone/>
            </a:pPr>
            <a:r>
              <a:rPr lang="en-US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ROC-AUC Curve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7937907" y="4878915"/>
            <a:ext cx="3593932" cy="916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67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An AUC of </a:t>
            </a:r>
            <a:r>
              <a:rPr lang="en-US" b="1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0.9998</a:t>
            </a:r>
            <a:r>
              <a:rPr lang="en-US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 signifies near-perfect separation between real and fake news, highlighting the model's robust ability to distinguish between classes.</a:t>
            </a:r>
            <a:endParaRPr lang="en-US">
              <a:latin typeface="Nobile"/>
              <a:ea typeface="Calibri"/>
              <a:cs typeface="Calibri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12118" y="1962134"/>
            <a:ext cx="4157960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8"/>
              </a:lnSpc>
              <a:buNone/>
            </a:pPr>
            <a:r>
              <a:rPr lang="en-US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Confusion Matrix (Example 10,000 Cases)</a:t>
            </a: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512118" y="2418540"/>
            <a:ext cx="6673255" cy="1186061"/>
          </a:xfrm>
          <a:prstGeom prst="roundRect">
            <a:avLst>
              <a:gd name="adj" fmla="val 47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518468" y="2424890"/>
            <a:ext cx="6659860" cy="3911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54398" y="2512302"/>
            <a:ext cx="1946077" cy="216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67"/>
              </a:lnSpc>
              <a:buNone/>
            </a:pP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2877295" y="2512302"/>
            <a:ext cx="1942902" cy="216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67"/>
              </a:lnSpc>
              <a:buNone/>
            </a:pPr>
            <a:r>
              <a:rPr lang="en-US" sz="12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Predicted Real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5097017" y="2512302"/>
            <a:ext cx="1946077" cy="216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67"/>
              </a:lnSpc>
              <a:buNone/>
            </a:pPr>
            <a:r>
              <a:rPr lang="en-US" sz="12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Predicted Fake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518468" y="2816010"/>
            <a:ext cx="6659860" cy="3911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54398" y="2903422"/>
            <a:ext cx="1946077" cy="216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67"/>
              </a:lnSpc>
              <a:buNone/>
            </a:pP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Actual Real</a:t>
            </a:r>
            <a:endParaRPr lang="en-US" dirty="0"/>
          </a:p>
        </p:txBody>
      </p:sp>
      <p:sp>
        <p:nvSpPr>
          <p:cNvPr id="22" name="Text 19"/>
          <p:cNvSpPr/>
          <p:nvPr/>
        </p:nvSpPr>
        <p:spPr>
          <a:xfrm>
            <a:off x="2877295" y="2903422"/>
            <a:ext cx="1942902" cy="216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67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9989 (True Positives)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5097017" y="2903422"/>
            <a:ext cx="1946077" cy="216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67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11 (False Positives)</a:t>
            </a:r>
            <a:endParaRPr lang="en-US" sz="1250" dirty="0"/>
          </a:p>
        </p:txBody>
      </p:sp>
      <p:sp>
        <p:nvSpPr>
          <p:cNvPr id="24" name="Shape 21"/>
          <p:cNvSpPr/>
          <p:nvPr/>
        </p:nvSpPr>
        <p:spPr>
          <a:xfrm>
            <a:off x="518468" y="3207130"/>
            <a:ext cx="6659860" cy="3911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654398" y="3294542"/>
            <a:ext cx="1946077" cy="216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67"/>
              </a:lnSpc>
              <a:buNone/>
            </a:pP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Actual Fake</a:t>
            </a:r>
            <a:endParaRPr lang="en-US" dirty="0"/>
          </a:p>
        </p:txBody>
      </p:sp>
      <p:sp>
        <p:nvSpPr>
          <p:cNvPr id="26" name="Text 23"/>
          <p:cNvSpPr/>
          <p:nvPr/>
        </p:nvSpPr>
        <p:spPr>
          <a:xfrm>
            <a:off x="2877295" y="3294542"/>
            <a:ext cx="1942902" cy="216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67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11 (False Negatives)</a:t>
            </a:r>
            <a:endParaRPr lang="en-US" sz="1250" dirty="0"/>
          </a:p>
        </p:txBody>
      </p:sp>
      <p:sp>
        <p:nvSpPr>
          <p:cNvPr id="27" name="Text 24"/>
          <p:cNvSpPr/>
          <p:nvPr/>
        </p:nvSpPr>
        <p:spPr>
          <a:xfrm>
            <a:off x="5097017" y="3294542"/>
            <a:ext cx="1946077" cy="216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67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9989 (True Negatives)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512118" y="3756704"/>
            <a:ext cx="6673255" cy="432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Bottom Insight:</a:t>
            </a: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The model learns linguistic credibility signals, not just superficial patterns or dataset artifacts.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598190"/>
            <a:ext cx="3780433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708"/>
              </a:lnSpc>
              <a:buNone/>
            </a:pPr>
            <a:r>
              <a:rPr lang="en-US" sz="2950" b="1" dirty="0">
                <a:solidFill>
                  <a:srgbClr val="1B1B27"/>
                </a:solidFill>
                <a:latin typeface="Alexandria"/>
                <a:ea typeface="Alexandria" pitchFamily="34" charset="-122"/>
                <a:cs typeface="Alexandria" pitchFamily="34" charset="-120"/>
              </a:rPr>
              <a:t>Key Learnings</a:t>
            </a:r>
            <a:endParaRPr lang="en-US" sz="2950" b="1">
              <a:latin typeface="Aptos" panose="020B0004020202020204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1492" y="1354138"/>
            <a:ext cx="6297018" cy="4905573"/>
          </a:xfrm>
          <a:prstGeom prst="roundRect">
            <a:avLst>
              <a:gd name="adj" fmla="val 161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67842" y="1360487"/>
            <a:ext cx="3142158" cy="3198912"/>
          </a:xfrm>
          <a:prstGeom prst="roundRect">
            <a:avLst>
              <a:gd name="adj" fmla="val 2527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56854" y="1549499"/>
            <a:ext cx="2480668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Quality &gt; Model Complexity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56854" y="2253457"/>
            <a:ext cx="2480668" cy="2116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High-quality data and meticulous cleaning, especially removing leakage, are more crucial than complex model architectures for robust performance.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3810000" y="1354534"/>
            <a:ext cx="3142158" cy="3198912"/>
          </a:xfrm>
          <a:prstGeom prst="rect">
            <a:avLst/>
          </a:prstGeom>
          <a:solidFill>
            <a:srgbClr val="1B54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3810000" y="1360487"/>
            <a:ext cx="25400" cy="3198912"/>
          </a:xfrm>
          <a:prstGeom prst="roundRect">
            <a:avLst>
              <a:gd name="adj" fmla="val 312558"/>
            </a:avLst>
          </a:prstGeom>
          <a:solidFill>
            <a:srgbClr val="346D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282480" y="154949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Context is Essential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222949" y="2249885"/>
            <a:ext cx="2480668" cy="2116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tasks like fake news detection, deep contextual understanding (like that offered by Transformers) is vital, as traditional methods like TF-IDF fall short.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3573760" y="2723654"/>
            <a:ext cx="472480" cy="472480"/>
          </a:xfrm>
          <a:prstGeom prst="roundRect">
            <a:avLst>
              <a:gd name="adj" fmla="val 16803"/>
            </a:avLst>
          </a:prstGeom>
          <a:solidFill>
            <a:srgbClr val="F9F9FF"/>
          </a:solidFill>
          <a:ln w="30480">
            <a:solidFill>
              <a:srgbClr val="346DF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1831" y="2841724"/>
            <a:ext cx="236240" cy="236240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667842" y="4559399"/>
            <a:ext cx="6284318" cy="1693962"/>
          </a:xfrm>
          <a:prstGeom prst="rect">
            <a:avLst/>
          </a:prstGeom>
          <a:solidFill>
            <a:srgbClr val="1B54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667842" y="4559399"/>
            <a:ext cx="6284318" cy="25400"/>
          </a:xfrm>
          <a:prstGeom prst="roundRect">
            <a:avLst>
              <a:gd name="adj" fmla="val 312558"/>
            </a:avLst>
          </a:prstGeom>
          <a:solidFill>
            <a:srgbClr val="346D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856854" y="474841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Efficiency Matters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856854" y="5145187"/>
            <a:ext cx="5622826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Achieving state-of-the-art results doesn't always demand massive computational resources; lightweight models like DistilBERT offer powerful, efficient solutions.</a:t>
            </a:r>
            <a:endParaRPr lang="en-US" sz="1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64365" y="497342"/>
            <a:ext cx="7435540" cy="840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083"/>
              </a:lnSpc>
              <a:buNone/>
            </a:pPr>
            <a:r>
              <a:rPr lang="en-US" sz="3250" b="1" dirty="0">
                <a:solidFill>
                  <a:srgbClr val="1B1B27"/>
                </a:solidFill>
                <a:latin typeface="Alexandria"/>
                <a:ea typeface="Alexandria" pitchFamily="34" charset="-122"/>
                <a:cs typeface="Alexandria" pitchFamily="34" charset="-120"/>
              </a:rPr>
              <a:t>Deployment &amp; Real-World Impact</a:t>
            </a:r>
            <a:endParaRPr lang="en-US" sz="3250" b="1">
              <a:latin typeface="Alexandria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1010" y="1838430"/>
            <a:ext cx="1857474" cy="260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42"/>
              </a:lnSpc>
              <a:buNone/>
            </a:pPr>
            <a:r>
              <a:rPr lang="en-US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How It Works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571010" y="2265169"/>
            <a:ext cx="1857474" cy="533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083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news verification API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571010" y="2856414"/>
            <a:ext cx="1857474" cy="533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083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Processes articles in milliseconds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571010" y="3447658"/>
            <a:ext cx="1857474" cy="799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083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Integrates with news platforms &amp; social media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571010" y="4305404"/>
            <a:ext cx="1857474" cy="799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083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confidence scores for editorial review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571010" y="5163150"/>
            <a:ext cx="1857474" cy="799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083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Continuous model monitoring &amp; updates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2841234" y="1838430"/>
            <a:ext cx="1926034" cy="260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42"/>
              </a:lnSpc>
              <a:buNone/>
            </a:pPr>
            <a:r>
              <a:rPr lang="en-US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Business Value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2841234" y="2265169"/>
            <a:ext cx="1926034" cy="799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083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Reduces misinformation spread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2841234" y="3122915"/>
            <a:ext cx="1926034" cy="533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083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Protects brand reputation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2841234" y="3714159"/>
            <a:ext cx="1926034" cy="533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083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Increases reader trust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2841234" y="4305404"/>
            <a:ext cx="1926034" cy="533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083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Enables faster fact-checking workflows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2841234" y="4896649"/>
            <a:ext cx="1926034" cy="533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083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Scales to millions of articles daily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5180019" y="1838430"/>
            <a:ext cx="1857474" cy="260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42"/>
              </a:lnSpc>
              <a:buNone/>
            </a:pPr>
            <a:r>
              <a:rPr lang="en-US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Next Steps</a:t>
            </a: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5180019" y="2265169"/>
            <a:ext cx="1857474" cy="799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083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Phase 1: API integration with news partners</a:t>
            </a: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5180019" y="3122915"/>
            <a:ext cx="1857474" cy="799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083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Phase 2: Real-time monitoring dashboard</a:t>
            </a: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5180019" y="3980661"/>
            <a:ext cx="1857474" cy="799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083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Phase 3: Feedback loop for model improvement</a:t>
            </a: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5180019" y="4838407"/>
            <a:ext cx="1857474" cy="533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083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Phase 4: Multi-language support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603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9375" y="461566"/>
            <a:ext cx="7165250" cy="1048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125"/>
              </a:lnSpc>
              <a:buNone/>
            </a:pPr>
            <a:r>
              <a:rPr lang="en-US" sz="3250" b="1" dirty="0">
                <a:solidFill>
                  <a:srgbClr val="1B1B27"/>
                </a:solidFill>
                <a:latin typeface="Alexandria"/>
                <a:ea typeface="Alexandria"/>
                <a:cs typeface="Alexandria" pitchFamily="34" charset="-120"/>
              </a:rPr>
              <a:t>Model Explainability: SHAP &amp; LIME</a:t>
            </a:r>
            <a:endParaRPr lang="en-US" sz="3250" b="1">
              <a:latin typeface="Alexandria"/>
              <a:ea typeface="Alexandria"/>
            </a:endParaRPr>
          </a:p>
        </p:txBody>
      </p:sp>
      <p:sp>
        <p:nvSpPr>
          <p:cNvPr id="4" name="Text 1"/>
          <p:cNvSpPr/>
          <p:nvPr/>
        </p:nvSpPr>
        <p:spPr>
          <a:xfrm>
            <a:off x="479375" y="1342225"/>
            <a:ext cx="6445250" cy="805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83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High-accuracy models alone are insufficient for deployment in misinformation detection systems. Understanding why a model makes a prediction is essential for trust, auditing, and error diagnosis.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43375" y="2435698"/>
            <a:ext cx="4740275" cy="314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8"/>
              </a:lnSpc>
              <a:buNone/>
            </a:pPr>
            <a:r>
              <a:rPr lang="en-US" sz="1958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SHAP (SHapley Additive exPlanations)</a:t>
            </a:r>
            <a:endParaRPr lang="en-US" sz="1958" b="1" dirty="0"/>
          </a:p>
        </p:txBody>
      </p:sp>
      <p:sp>
        <p:nvSpPr>
          <p:cNvPr id="6" name="Text 3"/>
          <p:cNvSpPr/>
          <p:nvPr/>
        </p:nvSpPr>
        <p:spPr>
          <a:xfrm>
            <a:off x="443375" y="2870039"/>
            <a:ext cx="6445250" cy="1074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83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Assigns each word a contribution score based on cooperative game theory. Sensational terms like 'breaking,' 'exclusive,' 'shocking' contribute strongly toward Fake. Verifiable language like 'official,' 'confirmed,' 'reported' pushes predictions toward Real.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43375" y="4328097"/>
            <a:ext cx="6445250" cy="62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8"/>
              </a:lnSpc>
              <a:buNone/>
            </a:pPr>
            <a:r>
              <a:rPr lang="en-US" sz="1958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LIME (Local Interpretable Model-Agnostic Explanations)</a:t>
            </a:r>
            <a:endParaRPr lang="en-US" sz="1958" b="1" dirty="0"/>
          </a:p>
        </p:txBody>
      </p:sp>
      <p:sp>
        <p:nvSpPr>
          <p:cNvPr id="8" name="Text 5"/>
          <p:cNvSpPr/>
          <p:nvPr/>
        </p:nvSpPr>
        <p:spPr>
          <a:xfrm>
            <a:off x="443375" y="4825060"/>
            <a:ext cx="6445250" cy="805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83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Focuses on individual predictions by perturbing input text and approximating the model locally. Enables case-by-case audits and provides human-interpretable explanations.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7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630" y="515938"/>
            <a:ext cx="7839075" cy="586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83"/>
              </a:lnSpc>
            </a:pPr>
            <a:r>
              <a:rPr lang="en-US" sz="3650" b="1" dirty="0">
                <a:solidFill>
                  <a:srgbClr val="1B1B27"/>
                </a:solidFill>
                <a:latin typeface="Alexandria"/>
              </a:rPr>
              <a:t>Comprehensive Model Evaluation</a:t>
            </a:r>
            <a:endParaRPr lang="en-US" sz="3650" b="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56631" y="1571327"/>
            <a:ext cx="2853134" cy="2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Confusion Matrix Insight</a:t>
            </a:r>
            <a:endParaRPr lang="en-US" sz="1800" b="1" dirty="0"/>
          </a:p>
        </p:txBody>
      </p:sp>
      <p:sp>
        <p:nvSpPr>
          <p:cNvPr id="4" name="Text 2"/>
          <p:cNvSpPr/>
          <p:nvPr/>
        </p:nvSpPr>
        <p:spPr>
          <a:xfrm>
            <a:off x="656630" y="2052142"/>
            <a:ext cx="3283248" cy="30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DistilBERT Performance:</a:t>
            </a:r>
            <a:endParaRPr lang="en-US" sz="1800" b="1" dirty="0"/>
          </a:p>
        </p:txBody>
      </p:sp>
      <p:sp>
        <p:nvSpPr>
          <p:cNvPr id="5" name="Shape 3"/>
          <p:cNvSpPr/>
          <p:nvPr/>
        </p:nvSpPr>
        <p:spPr>
          <a:xfrm>
            <a:off x="656630" y="2563317"/>
            <a:ext cx="3283248" cy="2288977"/>
          </a:xfrm>
          <a:prstGeom prst="roundRect">
            <a:avLst>
              <a:gd name="adj" fmla="val 344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62980" y="2569667"/>
            <a:ext cx="3270548" cy="11381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50702" y="2688531"/>
            <a:ext cx="1256804" cy="900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True Negatives: </a:t>
            </a: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4,950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2489101" y="2688531"/>
            <a:ext cx="1256804" cy="600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False Positives: </a:t>
            </a: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11</a:t>
            </a: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662980" y="3707805"/>
            <a:ext cx="3270548" cy="11381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50702" y="3826669"/>
            <a:ext cx="1256804" cy="600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False Negatives: </a:t>
            </a: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13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2489101" y="3826669"/>
            <a:ext cx="1256804" cy="900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True Positives: </a:t>
            </a: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4,926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656630" y="5063332"/>
            <a:ext cx="3283248" cy="600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metric: </a:t>
            </a: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99.89% accuracy</a:t>
            </a: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with very low errors.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4404023" y="1571328"/>
            <a:ext cx="3396556" cy="586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Precision-Recall Performance</a:t>
            </a:r>
            <a:endParaRPr lang="en-US" sz="1800" b="1" dirty="0"/>
          </a:p>
        </p:txBody>
      </p:sp>
      <p:sp>
        <p:nvSpPr>
          <p:cNvPr id="14" name="Text 12"/>
          <p:cNvSpPr/>
          <p:nvPr/>
        </p:nvSpPr>
        <p:spPr>
          <a:xfrm>
            <a:off x="4404023" y="2345332"/>
            <a:ext cx="3396556" cy="30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Metrics: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4404023" y="2814241"/>
            <a:ext cx="3396556" cy="30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333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Precision: </a:t>
            </a: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0.9989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4404023" y="3179961"/>
            <a:ext cx="3396556" cy="30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333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Recall: </a:t>
            </a: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0.9987</a:t>
            </a: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404023" y="3545682"/>
            <a:ext cx="3396556" cy="30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333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F1-Score: </a:t>
            </a: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0.9988</a:t>
            </a: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4404023" y="4014589"/>
            <a:ext cx="3396556" cy="600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Insight: Balanced performance across both classes.</a:t>
            </a: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8264723" y="1571327"/>
            <a:ext cx="2415382" cy="2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ROC-AUC Excellence</a:t>
            </a:r>
            <a:endParaRPr lang="en-US" sz="1800" b="1" dirty="0"/>
          </a:p>
        </p:txBody>
      </p:sp>
      <p:sp>
        <p:nvSpPr>
          <p:cNvPr id="20" name="Text 18"/>
          <p:cNvSpPr/>
          <p:nvPr/>
        </p:nvSpPr>
        <p:spPr>
          <a:xfrm>
            <a:off x="8264724" y="2052142"/>
            <a:ext cx="3283248" cy="30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AUC Score: </a:t>
            </a:r>
            <a:r>
              <a:rPr lang="en-US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0.9998</a:t>
            </a: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8264724" y="2521049"/>
            <a:ext cx="3283248" cy="600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Interpretation: Excellent discriminative power.</a:t>
            </a: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8264724" y="3290094"/>
            <a:ext cx="3283248" cy="600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Curves close to upper-left corner confirm robust classification.</a:t>
            </a: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656630" y="6043414"/>
            <a:ext cx="10878741" cy="30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33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 evaluation metrics confirm robust generalization and reliable performance on unseen data.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0D83ACD-951E-B309-FC88-568AD5B914B3}"/>
              </a:ext>
            </a:extLst>
          </p:cNvPr>
          <p:cNvSpPr/>
          <p:nvPr/>
        </p:nvSpPr>
        <p:spPr>
          <a:xfrm>
            <a:off x="130614" y="51145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Data Challenge</a:t>
            </a:r>
            <a:endParaRPr lang="en-US" sz="35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D55F1F5-AD87-B9DE-28C1-2832EBA1C101}"/>
              </a:ext>
            </a:extLst>
          </p:cNvPr>
          <p:cNvSpPr/>
          <p:nvPr/>
        </p:nvSpPr>
        <p:spPr>
          <a:xfrm>
            <a:off x="208821" y="1546454"/>
            <a:ext cx="114726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classifier is only as reliable as its training data. Our initial analysis revealed a critical flaw: data leakage artificially inflated accuracy, requiring meticulous cleaning to establish a true performance baseline.</a:t>
            </a:r>
            <a:endParaRPr lang="en-US" sz="1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9FBD16D-17FA-F11C-E0F2-F8898AC80864}"/>
              </a:ext>
            </a:extLst>
          </p:cNvPr>
          <p:cNvSpPr/>
          <p:nvPr/>
        </p:nvSpPr>
        <p:spPr>
          <a:xfrm>
            <a:off x="-194647" y="267302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850"/>
              </a:lnSpc>
              <a:buNone/>
            </a:pPr>
            <a:r>
              <a:rPr lang="en-US" sz="4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39,105</a:t>
            </a:r>
            <a:endParaRPr lang="en-US" sz="45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9ABDE0C-B50C-D926-22FA-B6C522D0DF0A}"/>
              </a:ext>
            </a:extLst>
          </p:cNvPr>
          <p:cNvSpPr/>
          <p:nvPr/>
        </p:nvSpPr>
        <p:spPr>
          <a:xfrm>
            <a:off x="502983" y="3784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7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Articles Analyzed</a:t>
            </a:r>
            <a:endParaRPr lang="en-US" sz="20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187918C3-7801-670A-B476-B6657DF22107}"/>
              </a:ext>
            </a:extLst>
          </p:cNvPr>
          <p:cNvSpPr/>
          <p:nvPr/>
        </p:nvSpPr>
        <p:spPr>
          <a:xfrm>
            <a:off x="503293" y="4274439"/>
            <a:ext cx="3181099" cy="718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Comprising 54.8% fake and 45.2% real articles.</a:t>
            </a:r>
            <a:endParaRPr lang="en-US" sz="17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F183EDA4-82A3-112F-639A-4959479C8F99}"/>
              </a:ext>
            </a:extLst>
          </p:cNvPr>
          <p:cNvSpPr/>
          <p:nvPr/>
        </p:nvSpPr>
        <p:spPr>
          <a:xfrm>
            <a:off x="3908789" y="265763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850"/>
              </a:lnSpc>
              <a:buNone/>
            </a:pPr>
            <a:r>
              <a:rPr lang="en-US" sz="4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99%</a:t>
            </a:r>
            <a:endParaRPr lang="en-US" sz="45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EF92F24F-F863-247B-F43D-B3D1F733DF00}"/>
              </a:ext>
            </a:extLst>
          </p:cNvPr>
          <p:cNvSpPr/>
          <p:nvPr/>
        </p:nvSpPr>
        <p:spPr>
          <a:xfrm>
            <a:off x="4606419" y="37686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7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Initial Accuracy</a:t>
            </a:r>
            <a:endParaRPr lang="en-US" sz="20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2E288482-6B50-F0F5-977C-A4614EDA93B6}"/>
              </a:ext>
            </a:extLst>
          </p:cNvPr>
          <p:cNvSpPr/>
          <p:nvPr/>
        </p:nvSpPr>
        <p:spPr>
          <a:xfrm>
            <a:off x="4237275" y="4251348"/>
            <a:ext cx="34966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Artificially inflated due to data leakage.</a:t>
            </a:r>
            <a:endParaRPr lang="en-US" sz="175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5A161310-DF76-E98F-4947-D95830EFAE92}"/>
              </a:ext>
            </a:extLst>
          </p:cNvPr>
          <p:cNvSpPr/>
          <p:nvPr/>
        </p:nvSpPr>
        <p:spPr>
          <a:xfrm>
            <a:off x="7527315" y="267302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850"/>
              </a:lnSpc>
              <a:buNone/>
            </a:pPr>
            <a:r>
              <a:rPr lang="en-US" sz="4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98.61%</a:t>
            </a:r>
            <a:endParaRPr lang="en-US" sz="4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BBDBCF44-DDF0-D69C-1F81-8BCF4370C934}"/>
              </a:ext>
            </a:extLst>
          </p:cNvPr>
          <p:cNvSpPr/>
          <p:nvPr/>
        </p:nvSpPr>
        <p:spPr>
          <a:xfrm>
            <a:off x="8163370" y="3784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7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Realistic Accuracy</a:t>
            </a:r>
            <a:endParaRPr lang="en-US" sz="20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114B22A1-0737-AEA3-AC6E-0CAA6C903E62}"/>
              </a:ext>
            </a:extLst>
          </p:cNvPr>
          <p:cNvSpPr/>
          <p:nvPr/>
        </p:nvSpPr>
        <p:spPr>
          <a:xfrm>
            <a:off x="8086709" y="4251349"/>
            <a:ext cx="2988677" cy="610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robust baseline after thorough data cleaning.</a:t>
            </a:r>
            <a:endParaRPr lang="en-US" sz="175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CB18C665-672C-C9B7-AE29-9358B95BA243}"/>
              </a:ext>
            </a:extLst>
          </p:cNvPr>
          <p:cNvSpPr/>
          <p:nvPr/>
        </p:nvSpPr>
        <p:spPr>
          <a:xfrm>
            <a:off x="857814" y="57487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rigorous data preparation ensures our AI model delivers genuinely accurate and reliable fake news detection.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070174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7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621" y="629941"/>
            <a:ext cx="8735318" cy="553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333"/>
              </a:lnSpc>
              <a:buNone/>
            </a:pPr>
            <a:r>
              <a:rPr lang="en-US" sz="3450" b="1" dirty="0">
                <a:solidFill>
                  <a:srgbClr val="1B1B27"/>
                </a:solidFill>
                <a:latin typeface="Alexandria"/>
                <a:ea typeface="Alexandria" pitchFamily="34" charset="-122"/>
                <a:cs typeface="Alexandria" pitchFamily="34" charset="-120"/>
              </a:rPr>
              <a:t>Hyperparameter Tuning &amp; Optimization</a:t>
            </a:r>
            <a:endParaRPr lang="en-US" sz="3450" b="1">
              <a:latin typeface="Alexandria"/>
            </a:endParaRPr>
          </a:p>
        </p:txBody>
      </p:sp>
      <p:sp>
        <p:nvSpPr>
          <p:cNvPr id="3" name="Text 1"/>
          <p:cNvSpPr/>
          <p:nvPr/>
        </p:nvSpPr>
        <p:spPr>
          <a:xfrm>
            <a:off x="425892" y="1625700"/>
            <a:ext cx="4543723" cy="33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83"/>
              </a:lnSpc>
              <a:buNone/>
            </a:pPr>
            <a:r>
              <a:rPr lang="en-US" sz="2050" b="1" dirty="0">
                <a:solidFill>
                  <a:srgbClr val="1B1B27"/>
                </a:solidFill>
                <a:latin typeface="Alexandria"/>
                <a:ea typeface="Alexandria" pitchFamily="34" charset="-122"/>
                <a:cs typeface="Alexandria" pitchFamily="34" charset="-120"/>
              </a:rPr>
              <a:t>Logistic Regression Tuning Results</a:t>
            </a:r>
            <a:endParaRPr lang="en-US" sz="2050" b="1">
              <a:latin typeface="Aptos"/>
            </a:endParaRPr>
          </a:p>
        </p:txBody>
      </p:sp>
      <p:sp>
        <p:nvSpPr>
          <p:cNvPr id="4" name="Text 2"/>
          <p:cNvSpPr/>
          <p:nvPr/>
        </p:nvSpPr>
        <p:spPr>
          <a:xfrm>
            <a:off x="619621" y="2245320"/>
            <a:ext cx="2519561" cy="58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583"/>
              </a:lnSpc>
              <a:buNone/>
            </a:pPr>
            <a:r>
              <a:rPr lang="en-US" sz="29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98.2%</a:t>
            </a:r>
            <a:endParaRPr lang="en-US" sz="2917" dirty="0"/>
          </a:p>
        </p:txBody>
      </p:sp>
      <p:sp>
        <p:nvSpPr>
          <p:cNvPr id="5" name="Text 3"/>
          <p:cNvSpPr/>
          <p:nvPr/>
        </p:nvSpPr>
        <p:spPr>
          <a:xfrm>
            <a:off x="619621" y="3050778"/>
            <a:ext cx="2519561" cy="283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8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 (Before tuning)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360440" y="2245320"/>
            <a:ext cx="2519561" cy="58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583"/>
              </a:lnSpc>
              <a:buNone/>
            </a:pPr>
            <a:r>
              <a:rPr lang="en-US" sz="29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98.61%</a:t>
            </a:r>
            <a:endParaRPr lang="en-US" sz="2917" dirty="0"/>
          </a:p>
        </p:txBody>
      </p:sp>
      <p:sp>
        <p:nvSpPr>
          <p:cNvPr id="7" name="Text 5"/>
          <p:cNvSpPr/>
          <p:nvPr/>
        </p:nvSpPr>
        <p:spPr>
          <a:xfrm>
            <a:off x="3360440" y="3050779"/>
            <a:ext cx="2519561" cy="566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8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 (After tuning with GridSearchCV)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1990031" y="4059634"/>
            <a:ext cx="2519561" cy="58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583"/>
              </a:lnSpc>
              <a:buNone/>
            </a:pPr>
            <a:r>
              <a:rPr lang="en-US" sz="2917" dirty="0">
                <a:solidFill>
                  <a:srgbClr val="404155"/>
                </a:solidFill>
                <a:latin typeface="Alexandria"/>
                <a:ea typeface="Alexandria" pitchFamily="34" charset="-122"/>
                <a:cs typeface="Alexandria"/>
              </a:rPr>
              <a:t>+0.41%</a:t>
            </a:r>
            <a:endParaRPr lang="en-US" sz="2917">
              <a:latin typeface="Alexandria"/>
              <a:ea typeface="Calibri"/>
              <a:cs typeface="Alexandria"/>
            </a:endParaRPr>
          </a:p>
        </p:txBody>
      </p:sp>
      <p:sp>
        <p:nvSpPr>
          <p:cNvPr id="9" name="Text 7"/>
          <p:cNvSpPr/>
          <p:nvPr/>
        </p:nvSpPr>
        <p:spPr>
          <a:xfrm>
            <a:off x="1990031" y="4865093"/>
            <a:ext cx="2519561" cy="283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8"/>
              </a:lnSpc>
              <a:buNone/>
            </a:pPr>
            <a:endParaRPr lang="en-US" dirty="0">
              <a:solidFill>
                <a:srgbClr val="404155"/>
              </a:solidFill>
              <a:latin typeface="Nobile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248248" y="1625700"/>
            <a:ext cx="3620790" cy="33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83"/>
              </a:lnSpc>
              <a:buNone/>
            </a:pPr>
            <a:r>
              <a:rPr lang="en-US" sz="2050" b="1" dirty="0">
                <a:solidFill>
                  <a:srgbClr val="1B1B27"/>
                </a:solidFill>
                <a:latin typeface="Alexandria"/>
                <a:ea typeface="Alexandria" pitchFamily="34" charset="-122"/>
                <a:cs typeface="Alexandria" pitchFamily="34" charset="-120"/>
              </a:rPr>
              <a:t>LSTM Configuration Impact</a:t>
            </a:r>
            <a:endParaRPr lang="en-US" sz="2050" b="1">
              <a:latin typeface="Alexandri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318350" y="2245320"/>
            <a:ext cx="2519561" cy="58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583"/>
              </a:lnSpc>
              <a:buNone/>
            </a:pPr>
            <a:r>
              <a:rPr lang="en-US" sz="29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99.72%</a:t>
            </a:r>
            <a:endParaRPr lang="en-US" sz="2917" dirty="0"/>
          </a:p>
        </p:txBody>
      </p:sp>
      <p:sp>
        <p:nvSpPr>
          <p:cNvPr id="12" name="Text 10"/>
          <p:cNvSpPr/>
          <p:nvPr/>
        </p:nvSpPr>
        <p:spPr>
          <a:xfrm>
            <a:off x="6318350" y="3050778"/>
            <a:ext cx="2519561" cy="283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8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LSTM 64 units, Dropout 0.3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9059169" y="2245320"/>
            <a:ext cx="2519561" cy="58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583"/>
              </a:lnSpc>
              <a:buNone/>
            </a:pPr>
            <a:r>
              <a:rPr lang="en-US" sz="29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99.84%</a:t>
            </a:r>
            <a:endParaRPr lang="en-US" sz="2917" dirty="0"/>
          </a:p>
        </p:txBody>
      </p:sp>
      <p:sp>
        <p:nvSpPr>
          <p:cNvPr id="14" name="Text 12"/>
          <p:cNvSpPr/>
          <p:nvPr/>
        </p:nvSpPr>
        <p:spPr>
          <a:xfrm>
            <a:off x="9059169" y="3050779"/>
            <a:ext cx="2519561" cy="566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8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LSTM 128 units, Dropout 0.5 (Optimal)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887485" y="6224946"/>
            <a:ext cx="8166312" cy="59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8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insight: Larger capacity + higher dropout = better generalization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85131" y="5745658"/>
            <a:ext cx="10687248" cy="283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8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Systematic tuning improved stability without overfitting. Optimal balance achieved with moderate model complexity.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9621" y="5546527"/>
            <a:ext cx="19050" cy="681434"/>
          </a:xfrm>
          <a:prstGeom prst="rect">
            <a:avLst/>
          </a:prstGeom>
          <a:solidFill>
            <a:srgbClr val="1B54DA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7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52450" y="546282"/>
            <a:ext cx="6334287" cy="9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75"/>
              </a:lnSpc>
              <a:buNone/>
            </a:pPr>
            <a:endParaRPr lang="en-US" sz="3050" b="1" dirty="0">
              <a:solidFill>
                <a:srgbClr val="1B1B27"/>
              </a:solidFill>
              <a:latin typeface="Alexandria"/>
              <a:cs typeface="Alexandri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32969" y="1375428"/>
            <a:ext cx="3251200" cy="2160191"/>
          </a:xfrm>
          <a:prstGeom prst="roundRect">
            <a:avLst>
              <a:gd name="adj" fmla="val 3069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90727" y="1533185"/>
            <a:ext cx="2698849" cy="739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17"/>
              </a:lnSpc>
              <a:buNone/>
            </a:pPr>
            <a:r>
              <a:rPr lang="en-US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Explainability → Predictions are Linguistically Meaningful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90727" y="2367813"/>
            <a:ext cx="2698849" cy="1010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8"/>
              </a:lnSpc>
              <a:buNone/>
            </a:pPr>
            <a:r>
              <a:rPr lang="en-US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SHAP and LIME analysis confirms the model learns linguistic credibility signals, not dataset artifacts.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4326610" y="1381886"/>
            <a:ext cx="3160793" cy="2186021"/>
          </a:xfrm>
          <a:prstGeom prst="rect">
            <a:avLst/>
          </a:prstGeom>
          <a:solidFill>
            <a:srgbClr val="1B54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3784169" y="1375428"/>
            <a:ext cx="19050" cy="2160191"/>
          </a:xfrm>
          <a:prstGeom prst="roundRect">
            <a:avLst>
              <a:gd name="adj" fmla="val 348013"/>
            </a:avLst>
          </a:prstGeom>
          <a:solidFill>
            <a:srgbClr val="346D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592051" y="1520270"/>
            <a:ext cx="2621358" cy="752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17"/>
              </a:lnSpc>
              <a:buNone/>
            </a:pPr>
            <a:r>
              <a:rPr lang="en-US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Evaluation Metrics → Robustness Validated Beyond Accuracy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4592051" y="2322611"/>
            <a:ext cx="2621358" cy="1022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8"/>
              </a:lnSpc>
              <a:buNone/>
            </a:pPr>
            <a:r>
              <a:rPr lang="en-US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Confusion matrices, PR curves, and ROC analysis demonstrate reliable generalization across different thresholds and conditions.</a:t>
            </a:r>
            <a:endParaRPr lang="en-US" dirty="0"/>
          </a:p>
        </p:txBody>
      </p:sp>
      <p:sp>
        <p:nvSpPr>
          <p:cNvPr id="14" name="Shape 10"/>
          <p:cNvSpPr/>
          <p:nvPr/>
        </p:nvSpPr>
        <p:spPr>
          <a:xfrm>
            <a:off x="8288578" y="1404602"/>
            <a:ext cx="3280045" cy="2189881"/>
          </a:xfrm>
          <a:prstGeom prst="rect">
            <a:avLst/>
          </a:prstGeom>
          <a:solidFill>
            <a:srgbClr val="1B54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8536744" y="1530070"/>
            <a:ext cx="3031203" cy="69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17"/>
              </a:lnSpc>
              <a:buNone/>
            </a:pPr>
            <a:r>
              <a:rPr lang="en-US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Hyperparameter Tuning → Stability Improved Without Overfitting</a:t>
            </a:r>
            <a:endParaRPr lang="en-US" dirty="0"/>
          </a:p>
        </p:txBody>
      </p:sp>
      <p:sp>
        <p:nvSpPr>
          <p:cNvPr id="17" name="Text 13"/>
          <p:cNvSpPr/>
          <p:nvPr/>
        </p:nvSpPr>
        <p:spPr>
          <a:xfrm>
            <a:off x="8536744" y="2369887"/>
            <a:ext cx="3031203" cy="711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8"/>
              </a:lnSpc>
              <a:buNone/>
            </a:pPr>
            <a:r>
              <a:rPr lang="en-US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Systematic optimization ensures the final models are accurate, transparent, optimized, and deployment-ready.</a:t>
            </a:r>
            <a:endParaRPr lang="en-US" dirty="0"/>
          </a:p>
        </p:txBody>
      </p:sp>
      <p:sp>
        <p:nvSpPr>
          <p:cNvPr id="18" name="Text 14"/>
          <p:cNvSpPr/>
          <p:nvPr/>
        </p:nvSpPr>
        <p:spPr>
          <a:xfrm>
            <a:off x="552450" y="4043099"/>
            <a:ext cx="9136896" cy="201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8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Effective fake news detection requires more than high accuracy. By combining contextual modeling, explainability, evaluation, and tuning, we built a system that is both high-performing and trustworthy.</a:t>
            </a:r>
            <a:endParaRPr lang="en-US">
              <a:latin typeface="Nobile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C610BB-01CE-E5B8-8105-1B5D07496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4256AD7-31FF-C16F-7612-1F2C49273B6F}"/>
              </a:ext>
            </a:extLst>
          </p:cNvPr>
          <p:cNvSpPr/>
          <p:nvPr/>
        </p:nvSpPr>
        <p:spPr>
          <a:xfrm>
            <a:off x="4602450" y="2790282"/>
            <a:ext cx="6334287" cy="9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75"/>
              </a:lnSpc>
            </a:pPr>
            <a:r>
              <a:rPr lang="en-US" sz="4666" dirty="0">
                <a:solidFill>
                  <a:srgbClr val="1B1B27"/>
                </a:solidFill>
                <a:latin typeface="Alexandria"/>
                <a:cs typeface="Alexandria"/>
              </a:rPr>
              <a:t>Thank You!</a:t>
            </a:r>
            <a:endParaRPr lang="en-US" sz="4666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9868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0CB192-55FF-853B-0E3F-CB2D63CC7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9B0D9A08-63D2-44A4-A5CD-F81353A1D824}"/>
              </a:ext>
            </a:extLst>
          </p:cNvPr>
          <p:cNvSpPr/>
          <p:nvPr/>
        </p:nvSpPr>
        <p:spPr>
          <a:xfrm>
            <a:off x="306371" y="428814"/>
            <a:ext cx="6786199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Alexandria"/>
                <a:ea typeface="Alexandria" pitchFamily="34" charset="-122"/>
                <a:cs typeface="Alexandria"/>
              </a:rPr>
              <a:t>Baseline: Simple Word Matching (TF-IDF)</a:t>
            </a:r>
            <a:endParaRPr lang="en-US" sz="2500">
              <a:latin typeface="Alexandria"/>
              <a:cs typeface="Alexandria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3293B019-CFB4-CCF6-BAD0-F910EF191271}"/>
              </a:ext>
            </a:extLst>
          </p:cNvPr>
          <p:cNvSpPr/>
          <p:nvPr/>
        </p:nvSpPr>
        <p:spPr>
          <a:xfrm>
            <a:off x="298673" y="1366243"/>
            <a:ext cx="6185715" cy="802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Our baseline uses Term Frequency-Inverse Document Frequency (TF-IDF) to convert text into numerical vectors. This classical approach assigns higher importance to unique, statistically significant words, effectively performing keyword-based classification.</a:t>
            </a:r>
            <a:endParaRPr lang="en-US" sz="1700">
              <a:latin typeface="Nobile"/>
              <a:ea typeface="Calibri"/>
              <a:cs typeface="Calibri"/>
            </a:endParaRPr>
          </a:p>
        </p:txBody>
      </p:sp>
      <p:pic>
        <p:nvPicPr>
          <p:cNvPr id="16" name="Image 0">
            <a:extLst>
              <a:ext uri="{FF2B5EF4-FFF2-40B4-BE49-F238E27FC236}">
                <a16:creationId xmlns:a16="http://schemas.microsoft.com/office/drawing/2014/main" id="{7846E14D-9634-A1D5-F164-B86256DB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930" y="431208"/>
            <a:ext cx="5392429" cy="5449035"/>
          </a:xfrm>
          <a:prstGeom prst="rect">
            <a:avLst/>
          </a:prstGeom>
        </p:spPr>
      </p:pic>
      <p:sp>
        <p:nvSpPr>
          <p:cNvPr id="17" name="Text 2">
            <a:extLst>
              <a:ext uri="{FF2B5EF4-FFF2-40B4-BE49-F238E27FC236}">
                <a16:creationId xmlns:a16="http://schemas.microsoft.com/office/drawing/2014/main" id="{B678CCD2-BCA4-2A6F-527E-BBC996BE301C}"/>
              </a:ext>
            </a:extLst>
          </p:cNvPr>
          <p:cNvSpPr/>
          <p:nvPr/>
        </p:nvSpPr>
        <p:spPr>
          <a:xfrm>
            <a:off x="-3476126" y="3785425"/>
            <a:ext cx="13617416" cy="477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750"/>
              </a:lnSpc>
              <a:buNone/>
            </a:pPr>
            <a:r>
              <a:rPr lang="en-US" sz="4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98.61%</a:t>
            </a:r>
            <a:endParaRPr lang="en-US" sz="450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F5F72787-764F-380E-25D7-B43034C8D5CD}"/>
              </a:ext>
            </a:extLst>
          </p:cNvPr>
          <p:cNvSpPr/>
          <p:nvPr/>
        </p:nvSpPr>
        <p:spPr>
          <a:xfrm>
            <a:off x="2427945" y="4443722"/>
            <a:ext cx="1809155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50"/>
              </a:lnSpc>
              <a:buNone/>
            </a:pPr>
            <a:r>
              <a:rPr lang="en-US" sz="4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Accuracy</a:t>
            </a:r>
            <a:endParaRPr lang="en-US" sz="4500" dirty="0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0A0589C5-EAE5-7738-33F6-973E7E437526}"/>
              </a:ext>
            </a:extLst>
          </p:cNvPr>
          <p:cNvSpPr/>
          <p:nvPr/>
        </p:nvSpPr>
        <p:spPr>
          <a:xfrm>
            <a:off x="1357571" y="5265935"/>
            <a:ext cx="13617416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Insight:</a:t>
            </a: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Fast but misses context and sarcasm.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80245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36EAAC-C443-CDBA-DEC3-386E7BD52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3E6329D-2977-99FE-02CA-6DA92F1B3A18}"/>
              </a:ext>
            </a:extLst>
          </p:cNvPr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Alexandria"/>
                <a:ea typeface="Alexandria" pitchFamily="34" charset="-122"/>
                <a:cs typeface="Alexandria"/>
              </a:rPr>
              <a:t>TF-IDF Results</a:t>
            </a:r>
            <a:endParaRPr lang="en-US" sz="2500">
              <a:latin typeface="Alexandria"/>
              <a:ea typeface="Calibri"/>
              <a:cs typeface="Alexandria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06CD0BA-22C3-8447-81CA-C486FFE087F4}"/>
              </a:ext>
            </a:extLst>
          </p:cNvPr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Input: </a:t>
            </a: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"Breaking: New Policy Announced"</a:t>
            </a:r>
            <a:endParaRPr lang="en-US" sz="17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52D5E2B-7B7C-824E-48DD-61A5B8E15D6E}"/>
              </a:ext>
            </a:extLst>
          </p:cNvPr>
          <p:cNvSpPr/>
          <p:nvPr/>
        </p:nvSpPr>
        <p:spPr>
          <a:xfrm>
            <a:off x="396835" y="120193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Below are the TF-IDF feature weights for critical terms identified in the example input:</a:t>
            </a:r>
            <a:endParaRPr lang="en-US" sz="1700" dirty="0"/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2A16A26B-9678-71FF-E4F1-7928C1F38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1" y="1592360"/>
            <a:ext cx="9072245" cy="4988875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0AA6A805-24B2-83F8-8446-B06EA054348D}"/>
              </a:ext>
            </a:extLst>
          </p:cNvPr>
          <p:cNvSpPr/>
          <p:nvPr/>
        </p:nvSpPr>
        <p:spPr>
          <a:xfrm>
            <a:off x="461635" y="662928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endParaRPr lang="en-US" sz="850" b="1" dirty="0">
              <a:solidFill>
                <a:srgbClr val="404155"/>
              </a:solidFill>
              <a:latin typeface="Nobile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D0A25AD7-654B-91A2-6A08-E6EA89DBDCD0}"/>
              </a:ext>
            </a:extLst>
          </p:cNvPr>
          <p:cNvSpPr/>
          <p:nvPr/>
        </p:nvSpPr>
        <p:spPr>
          <a:xfrm>
            <a:off x="8548463" y="2214770"/>
            <a:ext cx="451770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98.61%</a:t>
            </a:r>
            <a:endParaRPr lang="en-US" sz="29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87D9642-AD3A-D388-6847-5E18884343EA}"/>
              </a:ext>
            </a:extLst>
          </p:cNvPr>
          <p:cNvSpPr/>
          <p:nvPr/>
        </p:nvSpPr>
        <p:spPr>
          <a:xfrm>
            <a:off x="10098538" y="273066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/>
                <a:ea typeface="Alexandria" pitchFamily="34" charset="-122"/>
                <a:cs typeface="Alexandria"/>
              </a:rPr>
              <a:t>Accuracy</a:t>
            </a:r>
            <a:endParaRPr lang="en-US" sz="1500">
              <a:latin typeface="Alexandria"/>
              <a:ea typeface="Calibri"/>
              <a:cs typeface="Alexandria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1F251319-7E11-1A4F-331B-DBE99E9B0D03}"/>
              </a:ext>
            </a:extLst>
          </p:cNvPr>
          <p:cNvSpPr/>
          <p:nvPr/>
        </p:nvSpPr>
        <p:spPr>
          <a:xfrm>
            <a:off x="8589360" y="3687109"/>
            <a:ext cx="451782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0.9896%</a:t>
            </a:r>
            <a:endParaRPr lang="en-US" sz="29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9A4139C4-C050-2B97-406C-7DB8652B962A}"/>
              </a:ext>
            </a:extLst>
          </p:cNvPr>
          <p:cNvSpPr/>
          <p:nvPr/>
        </p:nvSpPr>
        <p:spPr>
          <a:xfrm>
            <a:off x="10139435" y="420300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/>
                <a:ea typeface="Alexandria" pitchFamily="34" charset="-122"/>
                <a:cs typeface="Alexandria"/>
              </a:rPr>
              <a:t>Precision</a:t>
            </a:r>
            <a:endParaRPr lang="en-US" sz="1500">
              <a:latin typeface="Alexandria"/>
              <a:ea typeface="Calibri"/>
              <a:cs typeface="Alexandria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1D385063-A75E-9D33-D98F-0016ADEC7408}"/>
              </a:ext>
            </a:extLst>
          </p:cNvPr>
          <p:cNvSpPr/>
          <p:nvPr/>
        </p:nvSpPr>
        <p:spPr>
          <a:xfrm>
            <a:off x="8692369" y="5298933"/>
            <a:ext cx="451770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0.9799%</a:t>
            </a:r>
            <a:endParaRPr lang="en-US" sz="29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3CA3A604-E4F9-2A98-86AE-AAB3AC6F50C1}"/>
              </a:ext>
            </a:extLst>
          </p:cNvPr>
          <p:cNvSpPr/>
          <p:nvPr/>
        </p:nvSpPr>
        <p:spPr>
          <a:xfrm>
            <a:off x="10242444" y="581483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/>
                <a:ea typeface="Alexandria" pitchFamily="34" charset="-122"/>
                <a:cs typeface="Alexandria"/>
              </a:rPr>
              <a:t>Recall</a:t>
            </a:r>
            <a:endParaRPr lang="en-US" sz="1500">
              <a:latin typeface="Alexandria"/>
              <a:ea typeface="Calibri"/>
              <a:cs typeface="Alexandria"/>
            </a:endParaRPr>
          </a:p>
        </p:txBody>
      </p:sp>
    </p:spTree>
    <p:extLst>
      <p:ext uri="{BB962C8B-B14F-4D97-AF65-F5344CB8AC3E}">
        <p14:creationId xmlns:p14="http://schemas.microsoft.com/office/powerpoint/2010/main" val="233944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113419-DA86-D7E4-347C-381256CD4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884B9C86-E0D2-C6BE-1B12-62B6566AF6A4}"/>
              </a:ext>
            </a:extLst>
          </p:cNvPr>
          <p:cNvSpPr/>
          <p:nvPr/>
        </p:nvSpPr>
        <p:spPr>
          <a:xfrm>
            <a:off x="461635" y="662928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endParaRPr lang="en-US" sz="850" b="1" dirty="0">
              <a:solidFill>
                <a:srgbClr val="404155"/>
              </a:solidFill>
              <a:latin typeface="Nobile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D705462F-547D-ED9E-41D9-5E8622EF6C91}"/>
              </a:ext>
            </a:extLst>
          </p:cNvPr>
          <p:cNvSpPr/>
          <p:nvPr/>
        </p:nvSpPr>
        <p:spPr>
          <a:xfrm>
            <a:off x="396835" y="311825"/>
            <a:ext cx="6590574" cy="493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500" b="1" dirty="0">
                <a:solidFill>
                  <a:srgbClr val="1B1B27"/>
                </a:solidFill>
                <a:latin typeface="Alexandria"/>
                <a:ea typeface="Alexandria"/>
                <a:cs typeface="Alexandria"/>
              </a:rPr>
              <a:t>Improvement 1: Deep Learning (LSTM)</a:t>
            </a:r>
            <a:endParaRPr lang="en-US" sz="2500" b="1">
              <a:latin typeface="Alexandria"/>
              <a:ea typeface="Alexandria"/>
              <a:cs typeface="Alexandria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6C12BCC2-B504-98E4-51CD-B5D3D3AD4CC3}"/>
              </a:ext>
            </a:extLst>
          </p:cNvPr>
          <p:cNvSpPr/>
          <p:nvPr/>
        </p:nvSpPr>
        <p:spPr>
          <a:xfrm>
            <a:off x="381337" y="110869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Neural networks that understand word order and context</a:t>
            </a:r>
            <a:endParaRPr lang="en-US" sz="15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70DB8CBE-A843-EAA6-B1A6-1C82F68C416C}"/>
              </a:ext>
            </a:extLst>
          </p:cNvPr>
          <p:cNvSpPr/>
          <p:nvPr/>
        </p:nvSpPr>
        <p:spPr>
          <a:xfrm>
            <a:off x="381337" y="170214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Accuracy: 99.84% (up from 98.61%)</a:t>
            </a:r>
            <a:endParaRPr lang="en-US" sz="1500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F212EC1E-764A-380E-AE51-DA9EAE74A549}"/>
              </a:ext>
            </a:extLst>
          </p:cNvPr>
          <p:cNvSpPr/>
          <p:nvPr/>
        </p:nvSpPr>
        <p:spPr>
          <a:xfrm>
            <a:off x="365839" y="234209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+1.23% improvement by understanding sequence</a:t>
            </a:r>
            <a:endParaRPr lang="en-US" sz="15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E2AB5027-022B-F942-1B7E-935B75CCB0EC}"/>
              </a:ext>
            </a:extLst>
          </p:cNvPr>
          <p:cNvSpPr/>
          <p:nvPr/>
        </p:nvSpPr>
        <p:spPr>
          <a:xfrm>
            <a:off x="396835" y="295879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But still limited by sequential processing.</a:t>
            </a:r>
            <a:endParaRPr lang="en-US" sz="1500" dirty="0"/>
          </a:p>
        </p:txBody>
      </p:sp>
      <p:pic>
        <p:nvPicPr>
          <p:cNvPr id="18" name="Picture 17" descr="preencoded.png">
            <a:extLst>
              <a:ext uri="{FF2B5EF4-FFF2-40B4-BE49-F238E27FC236}">
                <a16:creationId xmlns:a16="http://schemas.microsoft.com/office/drawing/2014/main" id="{33816A44-9A95-0314-0D14-E9E24C044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679" y="-46182"/>
            <a:ext cx="5332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01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81BB4B-599A-BC87-73CE-525B804AB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3D6417B6-31C3-B0EE-EE70-C5D1E4494A1E}"/>
              </a:ext>
            </a:extLst>
          </p:cNvPr>
          <p:cNvSpPr/>
          <p:nvPr/>
        </p:nvSpPr>
        <p:spPr>
          <a:xfrm>
            <a:off x="461635" y="662928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endParaRPr lang="en-US" sz="850" b="1" dirty="0">
              <a:solidFill>
                <a:srgbClr val="404155"/>
              </a:solidFill>
              <a:latin typeface="Nobile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94EB1829-C9BC-808B-AA7E-60B968BD7C46}"/>
              </a:ext>
            </a:extLst>
          </p:cNvPr>
          <p:cNvSpPr/>
          <p:nvPr/>
        </p:nvSpPr>
        <p:spPr>
          <a:xfrm>
            <a:off x="280830" y="252856"/>
            <a:ext cx="10876008" cy="1338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500"/>
              </a:lnSpc>
              <a:buNone/>
            </a:pPr>
            <a:r>
              <a:rPr lang="en-US" sz="2500" b="1" dirty="0">
                <a:solidFill>
                  <a:srgbClr val="1B1B27"/>
                </a:solidFill>
                <a:latin typeface="Alexandria"/>
                <a:ea typeface="Alexandria"/>
                <a:cs typeface="Alexandria" pitchFamily="34" charset="-120"/>
              </a:rPr>
              <a:t>Improvement 2: Transformers (DistilBERT)</a:t>
            </a:r>
            <a:endParaRPr lang="en-US" sz="2500" b="1">
              <a:latin typeface="Aptos"/>
              <a:ea typeface="Alexandria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FCEFE71-F0D9-EA8F-CE16-539D3A1AD3FA}"/>
              </a:ext>
            </a:extLst>
          </p:cNvPr>
          <p:cNvSpPr/>
          <p:nvPr/>
        </p:nvSpPr>
        <p:spPr>
          <a:xfrm>
            <a:off x="273081" y="1062900"/>
            <a:ext cx="10752022" cy="651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Attention mechanism:</a:t>
            </a:r>
            <a:r>
              <a:rPr lang="en-US" sz="1700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 each word looks at ALL other words simultaneously. This enables Transformers to understand long-range context and relationships.</a:t>
            </a:r>
            <a:endParaRPr lang="en-US" sz="1700">
              <a:latin typeface="Nobile"/>
              <a:ea typeface="Calibri"/>
              <a:cs typeface="Calibri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D8B94C2-1AE1-124C-CE72-7378B5C6D99D}"/>
              </a:ext>
            </a:extLst>
          </p:cNvPr>
          <p:cNvSpPr/>
          <p:nvPr/>
        </p:nvSpPr>
        <p:spPr>
          <a:xfrm>
            <a:off x="285081" y="2168246"/>
            <a:ext cx="78538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Enables 99.89% accuracy.</a:t>
            </a:r>
            <a:endParaRPr lang="en-US" sz="1700">
              <a:latin typeface="Nobile"/>
              <a:ea typeface="Calibri"/>
              <a:cs typeface="Calibri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7A3FAD6F-6B9F-7690-F383-2CC4059D7660}"/>
              </a:ext>
            </a:extLst>
          </p:cNvPr>
          <p:cNvSpPr/>
          <p:nvPr/>
        </p:nvSpPr>
        <p:spPr>
          <a:xfrm>
            <a:off x="297081" y="2734642"/>
            <a:ext cx="276498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Advantage</a:t>
            </a:r>
            <a:endParaRPr lang="en-US" sz="17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48D6A93-374F-3046-F880-1E4F6D690223}"/>
              </a:ext>
            </a:extLst>
          </p:cNvPr>
          <p:cNvSpPr/>
          <p:nvPr/>
        </p:nvSpPr>
        <p:spPr>
          <a:xfrm>
            <a:off x="297081" y="3264470"/>
            <a:ext cx="370212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Understands long-range context and relationships</a:t>
            </a:r>
            <a:endParaRPr lang="en-US" sz="17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E3E0D9F3-856A-E7A1-8420-2607374CD10F}"/>
              </a:ext>
            </a:extLst>
          </p:cNvPr>
          <p:cNvSpPr/>
          <p:nvPr/>
        </p:nvSpPr>
        <p:spPr>
          <a:xfrm>
            <a:off x="4792410" y="2440187"/>
            <a:ext cx="370212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 Catching "urgent" phishing emails</a:t>
            </a:r>
            <a:endParaRPr lang="en-US" sz="1450" dirty="0"/>
          </a:p>
        </p:txBody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0DE72427-B56D-0F9C-E2F1-5A51D4DC1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410" y="2817072"/>
            <a:ext cx="3702129" cy="370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64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669455"/>
            <a:ext cx="6297414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708"/>
              </a:lnSpc>
              <a:buNone/>
            </a:pPr>
            <a:r>
              <a:rPr lang="en-US" sz="2958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Model Selection: Why DistilBERT?</a:t>
            </a:r>
            <a:endParaRPr lang="en-US" sz="2958" dirty="0"/>
          </a:p>
        </p:txBody>
      </p:sp>
      <p:sp>
        <p:nvSpPr>
          <p:cNvPr id="3" name="Shape 1"/>
          <p:cNvSpPr/>
          <p:nvPr/>
        </p:nvSpPr>
        <p:spPr>
          <a:xfrm>
            <a:off x="661492" y="2519958"/>
            <a:ext cx="10869018" cy="16384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67842" y="2526308"/>
            <a:ext cx="10856318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857052" y="2646066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</a:t>
            </a:r>
            <a:endParaRPr lang="en-US" sz="1458" dirty="0"/>
          </a:p>
        </p:txBody>
      </p:sp>
      <p:sp>
        <p:nvSpPr>
          <p:cNvPr id="6" name="Text 4"/>
          <p:cNvSpPr/>
          <p:nvPr/>
        </p:nvSpPr>
        <p:spPr>
          <a:xfrm>
            <a:off x="3574257" y="2646066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Memory</a:t>
            </a:r>
            <a:endParaRPr lang="en-US" sz="1458" dirty="0"/>
          </a:p>
        </p:txBody>
      </p:sp>
      <p:sp>
        <p:nvSpPr>
          <p:cNvPr id="7" name="Text 5"/>
          <p:cNvSpPr/>
          <p:nvPr/>
        </p:nvSpPr>
        <p:spPr>
          <a:xfrm>
            <a:off x="6288286" y="2646066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Speed</a:t>
            </a:r>
            <a:endParaRPr lang="en-US" sz="1458" dirty="0"/>
          </a:p>
        </p:txBody>
      </p:sp>
      <p:sp>
        <p:nvSpPr>
          <p:cNvPr id="8" name="Text 6"/>
          <p:cNvSpPr/>
          <p:nvPr/>
        </p:nvSpPr>
        <p:spPr>
          <a:xfrm>
            <a:off x="9002316" y="2646066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</a:t>
            </a:r>
            <a:endParaRPr lang="en-US" sz="1458" dirty="0"/>
          </a:p>
        </p:txBody>
      </p:sp>
      <p:sp>
        <p:nvSpPr>
          <p:cNvPr id="9" name="Shape 7"/>
          <p:cNvSpPr/>
          <p:nvPr/>
        </p:nvSpPr>
        <p:spPr>
          <a:xfrm>
            <a:off x="667842" y="3068241"/>
            <a:ext cx="10856318" cy="5419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57052" y="3187998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Longformer</a:t>
            </a:r>
            <a:endParaRPr lang="en-US" sz="1458" dirty="0"/>
          </a:p>
        </p:txBody>
      </p:sp>
      <p:sp>
        <p:nvSpPr>
          <p:cNvPr id="11" name="Text 9"/>
          <p:cNvSpPr/>
          <p:nvPr/>
        </p:nvSpPr>
        <p:spPr>
          <a:xfrm>
            <a:off x="3574257" y="3187998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8GB</a:t>
            </a:r>
            <a:endParaRPr lang="en-US" sz="1458" dirty="0"/>
          </a:p>
        </p:txBody>
      </p:sp>
      <p:sp>
        <p:nvSpPr>
          <p:cNvPr id="12" name="Text 10"/>
          <p:cNvSpPr/>
          <p:nvPr/>
        </p:nvSpPr>
        <p:spPr>
          <a:xfrm>
            <a:off x="6288286" y="3187998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45 min/epoch</a:t>
            </a:r>
            <a:endParaRPr lang="en-US" sz="1458" dirty="0"/>
          </a:p>
        </p:txBody>
      </p:sp>
      <p:sp>
        <p:nvSpPr>
          <p:cNvPr id="13" name="Text 11"/>
          <p:cNvSpPr/>
          <p:nvPr/>
        </p:nvSpPr>
        <p:spPr>
          <a:xfrm>
            <a:off x="9002316" y="3187998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</a:t>
            </a:r>
            <a:endParaRPr lang="en-US" sz="1458" dirty="0"/>
          </a:p>
        </p:txBody>
      </p:sp>
      <p:sp>
        <p:nvSpPr>
          <p:cNvPr id="14" name="Shape 12"/>
          <p:cNvSpPr/>
          <p:nvPr/>
        </p:nvSpPr>
        <p:spPr>
          <a:xfrm>
            <a:off x="667842" y="3610174"/>
            <a:ext cx="10856318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57052" y="3729931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DistilBERT</a:t>
            </a:r>
            <a:endParaRPr lang="en-US" sz="1458" dirty="0"/>
          </a:p>
        </p:txBody>
      </p:sp>
      <p:sp>
        <p:nvSpPr>
          <p:cNvPr id="16" name="Text 14"/>
          <p:cNvSpPr/>
          <p:nvPr/>
        </p:nvSpPr>
        <p:spPr>
          <a:xfrm>
            <a:off x="3574257" y="3729931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2GB</a:t>
            </a:r>
            <a:endParaRPr lang="en-US" sz="1458" dirty="0"/>
          </a:p>
        </p:txBody>
      </p:sp>
      <p:sp>
        <p:nvSpPr>
          <p:cNvPr id="17" name="Text 15"/>
          <p:cNvSpPr/>
          <p:nvPr/>
        </p:nvSpPr>
        <p:spPr>
          <a:xfrm>
            <a:off x="6288286" y="3729931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 min/epoch</a:t>
            </a:r>
            <a:endParaRPr lang="en-US" sz="1458" dirty="0"/>
          </a:p>
        </p:txBody>
      </p:sp>
      <p:sp>
        <p:nvSpPr>
          <p:cNvPr id="18" name="Text 16"/>
          <p:cNvSpPr/>
          <p:nvPr/>
        </p:nvSpPr>
        <p:spPr>
          <a:xfrm>
            <a:off x="9002316" y="3729931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99.89%</a:t>
            </a:r>
            <a:endParaRPr lang="en-US" sz="1458" dirty="0"/>
          </a:p>
        </p:txBody>
      </p:sp>
      <p:sp>
        <p:nvSpPr>
          <p:cNvPr id="19" name="Text 17"/>
          <p:cNvSpPr/>
          <p:nvPr/>
        </p:nvSpPr>
        <p:spPr>
          <a:xfrm>
            <a:off x="661492" y="4371082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Insight:</a:t>
            </a: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DistilBERT offers 75% faster training, 75% less memory usage, and comparable accuracy.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661492" y="4886127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Practical choice for real-world deployment.</a:t>
            </a:r>
            <a:endParaRPr lang="en-US" sz="1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B19AE2-A47A-AE6C-12CB-F1A25F27C41E}"/>
              </a:ext>
            </a:extLst>
          </p:cNvPr>
          <p:cNvSpPr txBox="1"/>
          <p:nvPr/>
        </p:nvSpPr>
        <p:spPr>
          <a:xfrm>
            <a:off x="197085" y="14949"/>
            <a:ext cx="10085694" cy="21287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666" dirty="0">
                <a:ea typeface="Calibri"/>
                <a:cs typeface="Calibri"/>
              </a:rPr>
              <a:t>THIS ONE OR NEXT SLIDE --- SELECT AND DELETE ONE</a:t>
            </a:r>
          </a:p>
        </p:txBody>
      </p:sp>
    </p:spTree>
    <p:extLst>
      <p:ext uri="{BB962C8B-B14F-4D97-AF65-F5344CB8AC3E}">
        <p14:creationId xmlns:p14="http://schemas.microsoft.com/office/powerpoint/2010/main" val="421816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559" y="507008"/>
            <a:ext cx="6981726" cy="357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92"/>
              </a:lnSpc>
              <a:buNone/>
            </a:pPr>
            <a:r>
              <a:rPr lang="en-US" sz="2500" b="1" dirty="0">
                <a:solidFill>
                  <a:srgbClr val="1B1B27"/>
                </a:solidFill>
                <a:latin typeface="Alexandria"/>
                <a:ea typeface="Alexandria" pitchFamily="34" charset="-122"/>
                <a:cs typeface="Alexandria" pitchFamily="34" charset="-120"/>
              </a:rPr>
              <a:t>Architecture Selection: Longformer vs. DistilBERT</a:t>
            </a:r>
            <a:endParaRPr lang="en-US" sz="2500" b="1">
              <a:latin typeface="Alexandria"/>
            </a:endParaRPr>
          </a:p>
        </p:txBody>
      </p:sp>
      <p:sp>
        <p:nvSpPr>
          <p:cNvPr id="3" name="Text 1"/>
          <p:cNvSpPr/>
          <p:nvPr/>
        </p:nvSpPr>
        <p:spPr>
          <a:xfrm>
            <a:off x="488559" y="1054442"/>
            <a:ext cx="11190883" cy="457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/>
                <a:ea typeface="Nobile" pitchFamily="34" charset="-122"/>
                <a:cs typeface="Nobile" pitchFamily="34" charset="-120"/>
              </a:rPr>
              <a:t>Selecting the right Transformer model required balancing computational resources with performance accuracy. We evaluated Longformer against DistilBERT for our specific constraints.</a:t>
            </a:r>
            <a:endParaRPr lang="en-US">
              <a:latin typeface="Nobile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0559" y="1911648"/>
            <a:ext cx="2829223" cy="268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83"/>
              </a:lnSpc>
              <a:buNone/>
            </a:pPr>
            <a:r>
              <a:rPr lang="en-US" sz="1667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Longformer Challenge</a:t>
            </a:r>
            <a:endParaRPr lang="en-US" sz="1667" b="1" dirty="0"/>
          </a:p>
        </p:txBody>
      </p:sp>
      <p:sp>
        <p:nvSpPr>
          <p:cNvPr id="5" name="Text 3"/>
          <p:cNvSpPr/>
          <p:nvPr/>
        </p:nvSpPr>
        <p:spPr>
          <a:xfrm>
            <a:off x="500558" y="2322711"/>
            <a:ext cx="5421015" cy="457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92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While designed for long documents (4,000+ tokens), Longformer proved too heavy for standard Colab environments.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00558" y="2908796"/>
            <a:ext cx="5421015" cy="228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92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Excessive GPU/TPU memory consumption.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00558" y="3187502"/>
            <a:ext cx="5421015" cy="228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92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Instability causing variable chunking errors.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500558" y="3466207"/>
            <a:ext cx="5421015" cy="228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92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Slow runtime making iteration difficult.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5832777" y="1959648"/>
            <a:ext cx="2503488" cy="268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83"/>
              </a:lnSpc>
              <a:buNone/>
            </a:pPr>
            <a:r>
              <a:rPr lang="en-US" sz="1667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DistilBERT Solution</a:t>
            </a:r>
            <a:endParaRPr lang="en-US" sz="1667" b="1" dirty="0"/>
          </a:p>
        </p:txBody>
      </p:sp>
      <p:sp>
        <p:nvSpPr>
          <p:cNvPr id="10" name="Text 8"/>
          <p:cNvSpPr/>
          <p:nvPr/>
        </p:nvSpPr>
        <p:spPr>
          <a:xfrm>
            <a:off x="5838777" y="2370711"/>
            <a:ext cx="4515015" cy="46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92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pivoted to DistilBERT, a distilled, 6-layer version of the original BERT model.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5858608" y="2999317"/>
            <a:ext cx="5421015" cy="228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92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Retains 95%+ of BERT's performance.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5858608" y="3278023"/>
            <a:ext cx="5421015" cy="228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92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Significantly faster inference and training.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5858608" y="3556728"/>
            <a:ext cx="5421015" cy="228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92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Stable execution within resource limits.</a:t>
            </a: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500559" y="3905746"/>
            <a:ext cx="11190883" cy="1676797"/>
          </a:xfrm>
          <a:prstGeom prst="roundRect">
            <a:avLst>
              <a:gd name="adj" fmla="val 358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506909" y="3912096"/>
            <a:ext cx="11176993" cy="4128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651074" y="4004171"/>
            <a:ext cx="3436144" cy="228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92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Feature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4379516" y="4004171"/>
            <a:ext cx="3432968" cy="228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92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Longformer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8104783" y="4004171"/>
            <a:ext cx="3436144" cy="228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92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DistilBERT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506909" y="4324946"/>
            <a:ext cx="11176993" cy="41284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51074" y="4417021"/>
            <a:ext cx="3436144" cy="228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92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Memory Usage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4379516" y="4417021"/>
            <a:ext cx="3432968" cy="228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92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8GB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8104783" y="4417021"/>
            <a:ext cx="3436144" cy="228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92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2GB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506909" y="4737795"/>
            <a:ext cx="11176993" cy="4128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51074" y="4829870"/>
            <a:ext cx="3436144" cy="228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92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Speed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4379516" y="4829870"/>
            <a:ext cx="3432968" cy="228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92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45 min/epoch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8104783" y="4829870"/>
            <a:ext cx="3436144" cy="228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92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 min/epoch</a:t>
            </a:r>
            <a:endParaRPr lang="en-US" sz="1250" dirty="0"/>
          </a:p>
        </p:txBody>
      </p:sp>
      <p:sp>
        <p:nvSpPr>
          <p:cNvPr id="27" name="Shape 25"/>
          <p:cNvSpPr/>
          <p:nvPr/>
        </p:nvSpPr>
        <p:spPr>
          <a:xfrm>
            <a:off x="506909" y="5150645"/>
            <a:ext cx="11176993" cy="42554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51074" y="5242720"/>
            <a:ext cx="3436144" cy="228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92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Stability</a:t>
            </a:r>
            <a:endParaRPr lang="en-US" sz="1700" dirty="0"/>
          </a:p>
        </p:txBody>
      </p:sp>
      <p:sp>
        <p:nvSpPr>
          <p:cNvPr id="29" name="Text 27"/>
          <p:cNvSpPr/>
          <p:nvPr/>
        </p:nvSpPr>
        <p:spPr>
          <a:xfrm>
            <a:off x="4379516" y="5242720"/>
            <a:ext cx="3432968" cy="241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92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❌</a:t>
            </a:r>
            <a:endParaRPr lang="en-US" sz="1700" dirty="0"/>
          </a:p>
        </p:txBody>
      </p:sp>
      <p:sp>
        <p:nvSpPr>
          <p:cNvPr id="30" name="Text 28"/>
          <p:cNvSpPr/>
          <p:nvPr/>
        </p:nvSpPr>
        <p:spPr>
          <a:xfrm>
            <a:off x="8104783" y="5242720"/>
            <a:ext cx="3436144" cy="228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92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✓</a:t>
            </a:r>
            <a:endParaRPr lang="en-US" sz="1700" dirty="0"/>
          </a:p>
        </p:txBody>
      </p:sp>
      <p:sp>
        <p:nvSpPr>
          <p:cNvPr id="31" name="Shape 29"/>
          <p:cNvSpPr/>
          <p:nvPr/>
        </p:nvSpPr>
        <p:spPr>
          <a:xfrm>
            <a:off x="488559" y="5755377"/>
            <a:ext cx="11178883" cy="1015517"/>
          </a:xfrm>
          <a:prstGeom prst="roundRect">
            <a:avLst>
              <a:gd name="adj" fmla="val 9887"/>
            </a:avLst>
          </a:prstGeom>
          <a:solidFill>
            <a:srgbClr val="BBCD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0"/>
          <p:cNvSpPr/>
          <p:nvPr/>
        </p:nvSpPr>
        <p:spPr>
          <a:xfrm>
            <a:off x="666370" y="5941441"/>
            <a:ext cx="11367479" cy="1001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92"/>
              </a:lnSpc>
            </a:pPr>
            <a:r>
              <a:rPr lang="en-US" sz="1400" b="1" dirty="0">
                <a:solidFill>
                  <a:srgbClr val="000000"/>
                </a:solidFill>
                <a:latin typeface="Nobile"/>
                <a:ea typeface="Nobile"/>
                <a:cs typeface="Nobile" pitchFamily="34" charset="-120"/>
              </a:rPr>
              <a:t>Decision:</a:t>
            </a:r>
            <a:r>
              <a:rPr lang="en-US" sz="1400" dirty="0">
                <a:solidFill>
                  <a:srgbClr val="000000"/>
                </a:solidFill>
                <a:latin typeface="Nobile"/>
                <a:ea typeface="Nobile"/>
                <a:cs typeface="Nobile" pitchFamily="34" charset="-120"/>
              </a:rPr>
              <a:t> DistilBERT was selected as the optimal balance of accuracy and computational efficiency for this project, </a:t>
            </a:r>
            <a:endParaRPr lang="en-US" sz="1400" dirty="0">
              <a:solidFill>
                <a:srgbClr val="000000"/>
              </a:solidFill>
              <a:latin typeface="Nobile"/>
              <a:ea typeface="Nobile"/>
              <a:cs typeface="Calibri"/>
            </a:endParaRPr>
          </a:p>
          <a:p>
            <a:pPr>
              <a:lnSpc>
                <a:spcPts val="1792"/>
              </a:lnSpc>
            </a:pPr>
            <a:r>
              <a:rPr lang="en-US" sz="1400" dirty="0">
                <a:solidFill>
                  <a:srgbClr val="000000"/>
                </a:solidFill>
                <a:latin typeface="Nobile"/>
                <a:ea typeface="Nobile"/>
                <a:cs typeface="Nobile" pitchFamily="34" charset="-120"/>
              </a:rPr>
              <a:t>given the resource constraints.</a:t>
            </a:r>
            <a:endParaRPr lang="en-US" sz="1400" dirty="0">
              <a:latin typeface="Nobile"/>
              <a:ea typeface="Nobile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7205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6504" y="502146"/>
            <a:ext cx="5442545" cy="453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542"/>
              </a:lnSpc>
              <a:buNone/>
            </a:pPr>
            <a:r>
              <a:rPr lang="en-US" sz="2833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How the Model Processes Text</a:t>
            </a:r>
            <a:endParaRPr lang="en-US" sz="2833" dirty="0"/>
          </a:p>
        </p:txBody>
      </p:sp>
      <p:sp>
        <p:nvSpPr>
          <p:cNvPr id="4" name="Text 1"/>
          <p:cNvSpPr/>
          <p:nvPr/>
        </p:nvSpPr>
        <p:spPr>
          <a:xfrm>
            <a:off x="5206504" y="1227237"/>
            <a:ext cx="181273" cy="22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417" dirty="0"/>
          </a:p>
        </p:txBody>
      </p:sp>
      <p:sp>
        <p:nvSpPr>
          <p:cNvPr id="5" name="Shape 2"/>
          <p:cNvSpPr/>
          <p:nvPr/>
        </p:nvSpPr>
        <p:spPr>
          <a:xfrm>
            <a:off x="5206504" y="1509911"/>
            <a:ext cx="3084810" cy="25400"/>
          </a:xfrm>
          <a:prstGeom prst="rect">
            <a:avLst/>
          </a:prstGeom>
          <a:solidFill>
            <a:srgbClr val="1B54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206505" y="1651298"/>
            <a:ext cx="2266256" cy="283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8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Text → Tokens</a:t>
            </a:r>
            <a:endParaRPr lang="en-US" sz="1750" b="1" dirty="0"/>
          </a:p>
        </p:txBody>
      </p:sp>
      <p:sp>
        <p:nvSpPr>
          <p:cNvPr id="7" name="Text 4"/>
          <p:cNvSpPr/>
          <p:nvPr/>
        </p:nvSpPr>
        <p:spPr>
          <a:xfrm>
            <a:off x="5206504" y="2043311"/>
            <a:ext cx="3084810" cy="1160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Raw text is broken down into individual words and subwords. This helps the model handle various linguistic forms.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8472587" y="1227237"/>
            <a:ext cx="181273" cy="22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417" dirty="0"/>
          </a:p>
        </p:txBody>
      </p:sp>
      <p:sp>
        <p:nvSpPr>
          <p:cNvPr id="9" name="Shape 6"/>
          <p:cNvSpPr/>
          <p:nvPr/>
        </p:nvSpPr>
        <p:spPr>
          <a:xfrm>
            <a:off x="8472587" y="1509911"/>
            <a:ext cx="3084909" cy="25400"/>
          </a:xfrm>
          <a:prstGeom prst="rect">
            <a:avLst/>
          </a:prstGeom>
          <a:solidFill>
            <a:srgbClr val="1B54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8472587" y="1651298"/>
            <a:ext cx="2266256" cy="283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8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Tokens → Numbers</a:t>
            </a:r>
            <a:endParaRPr lang="en-US" sz="1750" b="1" dirty="0"/>
          </a:p>
        </p:txBody>
      </p:sp>
      <p:sp>
        <p:nvSpPr>
          <p:cNvPr id="11" name="Text 8"/>
          <p:cNvSpPr/>
          <p:nvPr/>
        </p:nvSpPr>
        <p:spPr>
          <a:xfrm>
            <a:off x="8472587" y="2043311"/>
            <a:ext cx="3084909" cy="870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Each token is then converted into a unique numerical ID from the model's pre-trained vocabulary.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5206504" y="3520580"/>
            <a:ext cx="181273" cy="22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417" dirty="0"/>
          </a:p>
        </p:txBody>
      </p:sp>
      <p:sp>
        <p:nvSpPr>
          <p:cNvPr id="13" name="Shape 10"/>
          <p:cNvSpPr/>
          <p:nvPr/>
        </p:nvSpPr>
        <p:spPr>
          <a:xfrm>
            <a:off x="5206504" y="3803253"/>
            <a:ext cx="6350993" cy="25400"/>
          </a:xfrm>
          <a:prstGeom prst="rect">
            <a:avLst/>
          </a:prstGeom>
          <a:solidFill>
            <a:srgbClr val="1B54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5206504" y="3944641"/>
            <a:ext cx="2687638" cy="283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8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Numbers → Model Input</a:t>
            </a:r>
            <a:endParaRPr lang="en-US" sz="1750" b="1" dirty="0"/>
          </a:p>
        </p:txBody>
      </p:sp>
      <p:sp>
        <p:nvSpPr>
          <p:cNvPr id="15" name="Text 12"/>
          <p:cNvSpPr/>
          <p:nvPr/>
        </p:nvSpPr>
        <p:spPr>
          <a:xfrm>
            <a:off x="5206504" y="4336654"/>
            <a:ext cx="6350993" cy="580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numerical IDs, combined with attention masks, are formatted into a tensor ready for the model.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5206504" y="5256510"/>
            <a:ext cx="6350993" cy="605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7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</a:t>
            </a: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"Update your password immediately" → </a:t>
            </a:r>
            <a:r>
              <a:rPr lang="en-US" sz="17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[1045, 2231, 2626, ...]</a:t>
            </a: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→ Model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5206504" y="6065837"/>
            <a:ext cx="6350993" cy="290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standardization ensures consistent processing.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710402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1790</Words>
  <Application>Microsoft Office PowerPoint</Application>
  <PresentationFormat>Widescreen</PresentationFormat>
  <Paragraphs>281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Alexandria</vt:lpstr>
      <vt:lpstr>Alexandria Light</vt:lpstr>
      <vt:lpstr>Aptos</vt:lpstr>
      <vt:lpstr>Aptos Display</vt:lpstr>
      <vt:lpstr>Arial</vt:lpstr>
      <vt:lpstr>Calibri</vt:lpstr>
      <vt:lpstr>Calisto MT</vt:lpstr>
      <vt:lpstr>Consolas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Harshitha Talla</cp:lastModifiedBy>
  <cp:revision>136</cp:revision>
  <dcterms:created xsi:type="dcterms:W3CDTF">2013-07-15T20:26:40Z</dcterms:created>
  <dcterms:modified xsi:type="dcterms:W3CDTF">2026-01-06T04:19:34Z</dcterms:modified>
</cp:coreProperties>
</file>